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8.svg" ContentType="image/sv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6" r:id="rId2"/>
    <p:sldId id="280" r:id="rId3"/>
    <p:sldId id="270" r:id="rId4"/>
    <p:sldId id="325" r:id="rId5"/>
    <p:sldId id="300" r:id="rId6"/>
    <p:sldId id="313" r:id="rId7"/>
    <p:sldId id="332" r:id="rId8"/>
    <p:sldId id="333" r:id="rId9"/>
    <p:sldId id="314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275" r:id="rId19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FFC8"/>
    <a:srgbClr val="C8CCFF"/>
    <a:srgbClr val="FFA9A9"/>
    <a:srgbClr val="3178C6"/>
    <a:srgbClr val="A179DC"/>
    <a:srgbClr val="FFFFFF"/>
    <a:srgbClr val="F17F53"/>
    <a:srgbClr val="C27D04"/>
    <a:srgbClr val="E6752A"/>
    <a:srgbClr val="FF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85"/>
    <p:restoredTop sz="96327"/>
  </p:normalViewPr>
  <p:slideViewPr>
    <p:cSldViewPr snapToGrid="0" snapToObjects="1">
      <p:cViewPr varScale="1">
        <p:scale>
          <a:sx n="60" d="100"/>
          <a:sy n="60" d="100"/>
        </p:scale>
        <p:origin x="11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33" d="100"/>
          <a:sy n="133" d="100"/>
        </p:scale>
        <p:origin x="334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D55DB-2215-1E4A-893A-2A5EF07198DE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DA516-278A-124E-B408-655204A038FE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314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0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C922-3E6A-D2F3-69EC-625E770B2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  <a:solidFill>
            <a:srgbClr val="E6752A"/>
          </a:solidFill>
        </p:spPr>
        <p:txBody>
          <a:bodyPr tIns="648000" anchor="t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B2579-71CE-3089-A519-BF31624BB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17F09-84F5-0456-AB02-3E1E7497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80EF2-F501-55EF-9ECD-ECD36B3B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44C6-2792-F9B2-39E8-565710C5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4116CCD-57FF-FCDC-E2E9-5ECAB11E7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3545" y="2963509"/>
            <a:ext cx="1584910" cy="1593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9819C-A9CA-461B-94D1-5015AD2F1C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1440873" y="5395716"/>
            <a:ext cx="9143999" cy="9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36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88E2-F560-0774-1B59-6976408E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25F3-8749-D63C-EA30-3695C444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5562-4464-9A6C-AD75-584BA5CF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809" y="6478242"/>
            <a:ext cx="2743200" cy="365125"/>
          </a:xfrm>
        </p:spPr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24E2B-EAAB-CDBA-6114-1BE9A3D3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8242"/>
            <a:ext cx="4114800" cy="365125"/>
          </a:xfr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2E268-877C-F71C-EE3F-D45C14E5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8242"/>
            <a:ext cx="2743200" cy="365125"/>
          </a:xfrm>
        </p:spPr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67559F-21CD-642D-77CE-531FC2F1C7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8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CEF4-44D1-1687-FDAD-42905C56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 tIns="540000" anchor="t" anchorCtr="0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BBFF8-4F6F-37DD-DF2B-5E2FF435B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033319"/>
            <a:ext cx="10515600" cy="105633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A6CCC-612C-ADA3-23EA-5352762F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EE214-94AA-04FA-DE7B-EBC0E6CA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51A80-D3B6-D9B2-2A1F-4B3F4113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4909717-FA19-0734-E2D2-0684485D95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BAB9-66B9-736E-C778-D4D2990E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BFAF-012B-5F1B-CC76-9289A1542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0448A-7477-881E-1570-7F7611F02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0B7EA-5BEE-4F1B-6C31-F6D2E145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E2204-9513-3E7A-5D74-E181B1DF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75F5-CACF-750B-E0E4-CF8CE5E5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A83B52F-315C-7903-E5BC-051E4A0E9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7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F1DF-FA81-C3E0-D5AB-17FE453B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9331A-B851-2280-02C4-722E6BCA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2BA15-CAB0-2754-6B1C-53F4517C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F0275-7D8D-DDF0-926B-56709FDA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89782A0-4EAC-5EED-9F38-599C2DF83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7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BDB32-2B3B-E765-D5D8-964B47134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714F1-B9BD-EA2B-BCD1-E62423E9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EDF75-D8C3-70EF-B298-CEB5F198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6046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3CD6-CE04-FECD-BB6A-B69A903C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8058-FE60-526E-78AB-A394CAED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BD68-BA38-B844-86EC-1F6EEAD76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454A0-22E1-1A69-F833-61EB34D9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CE85D-E388-C171-D95B-C1BB7B1E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32AE5-6040-8A66-C217-1D66E3E1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767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DCF6-F813-40EA-8356-88F479E9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A0B6B-DE92-08FC-ADB2-2F823327D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57FAC-C86F-27FB-6828-9776DD4FE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DF041-96E2-D4BE-22B0-F27B4DBC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2D5AB-0F52-5438-68CB-C1FDC71D1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454BE-AF3A-01E3-9948-2BF3B049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788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2BD7-60F1-34B7-0A5D-3F967B93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5F351-876C-ABB9-C27E-1817FC1D8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4CD5A-B4E7-5AEF-1E51-53D2B772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C9345-9A2F-4CC3-D936-96A4417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E064-5CA9-72A9-4FFD-B44765DC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2AF957C-37C6-14C8-B17A-A30966F3B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45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BCB356-09D1-E6C9-94B0-09CDF53D6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80EF-A4AB-01A8-E717-0AAA9F519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DF9C-D9EE-D115-F29B-94994ECC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10/31/2025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3922-3C54-434D-D3E2-D5FDC823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FA73E-BB34-13C8-3DD7-2B4EDA3E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551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8A9B6-265B-7C1D-3E02-C47B7591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3205-C0C8-0E9C-2FAB-5B881F14B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 tIns="46800" bIns="46800"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7C4C23D-961D-06C3-4176-E406CC7495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49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7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26396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GB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799"/>
              </a:spcBef>
              <a:spcAft>
                <a:spcPts val="400"/>
              </a:spcAft>
              <a:buNone/>
              <a:tabLst>
                <a:tab pos="0" algn="l"/>
              </a:tabLst>
            </a:pPr>
            <a:r>
              <a:rPr lang="en-GB" sz="2800" b="1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text styles</a:t>
            </a:r>
            <a:endParaRPr lang="en-NL" sz="2800" b="1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defTabSz="91440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NL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NL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799"/>
              </a:spcBef>
              <a:spcAft>
                <a:spcPts val="400"/>
              </a:spcAft>
              <a:buNone/>
              <a:tabLst>
                <a:tab pos="0" algn="l"/>
              </a:tabLst>
            </a:pPr>
            <a:r>
              <a:rPr lang="en-GB" sz="2800" b="1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text styles</a:t>
            </a:r>
            <a:endParaRPr lang="en-NL" sz="2800" b="1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defTabSz="91440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NL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NL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40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D80786-1D0C-4A50-8C13-85E2B77AD3B5}" type="slidenum">
              <a: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1" name="Graphic 7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93820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291597-008F-CB95-DDD0-7A585FD0C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9FC9B-617F-776A-77FB-865E3F0B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2D5A8-2750-F936-87A7-3B13E7170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4B15492D-6F0F-2E4F-9FB6-8AD2245E2E8C}" type="datetimeFigureOut">
              <a:rPr lang="en-NL" smtClean="0"/>
              <a:pPr/>
              <a:t>10/31/2025</a:t>
            </a:fld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9C832-3F21-B869-4FA5-75D012069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082AB-1645-41DE-1E06-01095174A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20E6F5C7-7C8E-0E44-9CD4-AB5F4F0C60D2}" type="slidenum">
              <a:rPr lang="en-NL" smtClean="0"/>
              <a:pPr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7DBF4FD-264D-64DC-37F7-188710CFBA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NL" sz="4400" b="1" i="0" kern="1200" dirty="0">
          <a:ln>
            <a:solidFill>
              <a:schemeClr val="bg1"/>
            </a:solidFill>
          </a:ln>
          <a:solidFill>
            <a:schemeClr val="bg1"/>
          </a:solidFill>
          <a:latin typeface="Gill Sans MT" panose="020B050202010402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800"/>
        </a:spcBef>
        <a:spcAft>
          <a:spcPts val="400"/>
        </a:spcAft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onf.researchr.org/details/models-2024/models-2024-industry-day/6/LionWeb-Language-Interfaces-on-the-Web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s://www.youtube.com/watch?v=ZuR2C7DZ_r0" TargetMode="External"/><Relationship Id="rId7" Type="http://schemas.openxmlformats.org/officeDocument/2006/relationships/hyperlink" Target="https://github.com/LionWeb-io/specification/blob/main/resources/SEN-symposium%202024.pdf" TargetMode="External"/><Relationship Id="rId12" Type="http://schemas.openxmlformats.org/officeDocument/2006/relationships/hyperlink" Target="https://lionweb.io/specification/documentation/use-cases.html" TargetMode="External"/><Relationship Id="rId2" Type="http://schemas.openxmlformats.org/officeDocument/2006/relationships/hyperlink" Target="https://github.com/LionWeb-io/specification/blob/main/resources/LionWeb-LangDev2023.pdf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sen-symposium.nl/" TargetMode="External"/><Relationship Id="rId11" Type="http://schemas.openxmlformats.org/officeDocument/2006/relationships/hyperlink" Target="https://lionweb.io/specification/reference-architecture/reference-architecture.html" TargetMode="External"/><Relationship Id="rId5" Type="http://schemas.openxmlformats.org/officeDocument/2006/relationships/hyperlink" Target="https://www.youtube.com/watch?v=2KW-xalM2yE" TargetMode="External"/><Relationship Id="rId10" Type="http://schemas.openxmlformats.org/officeDocument/2006/relationships/hyperlink" Target="https://lionweb.io/specification/roadmap/roadmap.html" TargetMode="External"/><Relationship Id="rId4" Type="http://schemas.openxmlformats.org/officeDocument/2006/relationships/hyperlink" Target="https://github.com/LionWeb-io/specification/blob/main/resources/LangDev%202024%20Talk.pdf" TargetMode="External"/><Relationship Id="rId9" Type="http://schemas.openxmlformats.org/officeDocument/2006/relationships/hyperlink" Target="https://www.b2match.com/e/mbse-2025/sessions/c2Vzc2lvbjoyMDA5MzM=" TargetMode="External"/><Relationship Id="rId1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angdevcon.org/2025/abstracts#20" TargetMode="External"/><Relationship Id="rId2" Type="http://schemas.openxmlformats.org/officeDocument/2006/relationships/hyperlink" Target="https://langdevcon.org/2025/abstracts#6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langdevcon.org/2025/abstracts#42" TargetMode="External"/><Relationship Id="rId5" Type="http://schemas.openxmlformats.org/officeDocument/2006/relationships/hyperlink" Target="https://langdevcon.org/2025/abstracts#27" TargetMode="External"/><Relationship Id="rId4" Type="http://schemas.openxmlformats.org/officeDocument/2006/relationships/hyperlink" Target="https://langdevcon.org/2025/abstracts#2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space-demo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sv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hyperlink" Target="https://github.com/LionWeb-io" TargetMode="External"/><Relationship Id="rId7" Type="http://schemas.openxmlformats.org/officeDocument/2006/relationships/image" Target="../media/image1.png"/><Relationship Id="rId2" Type="http://schemas.openxmlformats.org/officeDocument/2006/relationships/hyperlink" Target="mailto:info@lionweb.io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hyperlink" Target="https://join.slack.com/t/lionweb/shared_invite/zt-2k1k5bsv7-EvC2IABIgSxWrqJNVOZ0HQ" TargetMode="External"/><Relationship Id="rId4" Type="http://schemas.openxmlformats.org/officeDocument/2006/relationships/hyperlink" Target="https://lionweb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LangDev</a:t>
            </a:r>
            <a:r>
              <a:rPr lang="en-US" dirty="0"/>
              <a:t> 2025</a:t>
            </a:r>
          </a:p>
          <a:p>
            <a:r>
              <a:rPr lang="en-US" dirty="0" err="1"/>
              <a:t>Meinte</a:t>
            </a:r>
            <a:r>
              <a:rPr lang="en-US" dirty="0"/>
              <a:t> Boersma, Niko Stotz, Ulyana Tikhonova</a:t>
            </a:r>
          </a:p>
          <a:p>
            <a:endParaRPr lang="en-US" dirty="0"/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4587790" y="1614776"/>
            <a:ext cx="3016419" cy="3028662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endParaRPr sz="24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endParaRPr sz="24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52" name="Title 51">
            <a:extLst>
              <a:ext uri="{FF2B5EF4-FFF2-40B4-BE49-F238E27FC236}">
                <a16:creationId xmlns:a16="http://schemas.microsoft.com/office/drawing/2014/main" id="{CCF180D2-1C23-CA8E-39CA-307C7158FD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LionWeb:</a:t>
            </a:r>
            <a:br>
              <a:rPr lang="en-US" dirty="0"/>
            </a:br>
            <a:r>
              <a:rPr lang="en-US" dirty="0"/>
              <a:t>Status +</a:t>
            </a:r>
            <a:br>
              <a:rPr lang="en-US" dirty="0"/>
            </a:br>
            <a:r>
              <a:rPr lang="en-US" dirty="0"/>
              <a:t>Delta Protocol</a:t>
            </a:r>
            <a:br>
              <a:rPr lang="en-US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1CB88A-BB8F-4F89-3FF6-B591EA38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Status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67915-194E-C218-5031-60E97161B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E3AABB9-F328-B179-BE9E-599236FFC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6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6C35-FE1B-CD70-DC1E-5F326F67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E7DDD-1AA7-7F9C-1DE8-FCF80149A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Adopt language engineering</a:t>
            </a:r>
          </a:p>
          <a:p>
            <a:r>
              <a:rPr lang="en-US" dirty="0"/>
              <a:t>Reduce vendor lock-in</a:t>
            </a:r>
          </a:p>
          <a:p>
            <a:r>
              <a:rPr lang="en-US" dirty="0"/>
              <a:t>Mix and match components</a:t>
            </a:r>
          </a:p>
          <a:p>
            <a:r>
              <a:rPr lang="en-US" dirty="0"/>
              <a:t>Foster innovation and incremental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4DD73-1364-A7EE-26D2-B8E4321F0268}"/>
              </a:ext>
            </a:extLst>
          </p:cNvPr>
          <p:cNvSpPr txBox="1"/>
          <p:nvPr/>
        </p:nvSpPr>
        <p:spPr>
          <a:xfrm>
            <a:off x="1726223" y="1764566"/>
            <a:ext cx="8739554" cy="1916723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latin typeface="Gill Sans MT" panose="020B0502020104020203" pitchFamily="34" charset="77"/>
              </a:rPr>
              <a:t>To create an ecosystem of interoperable components for building language-oriented </a:t>
            </a:r>
            <a:r>
              <a:rPr lang="en-GB" sz="3200" b="1" dirty="0" err="1">
                <a:solidFill>
                  <a:schemeClr val="tx1"/>
                </a:solidFill>
                <a:latin typeface="Gill Sans MT" panose="020B0502020104020203" pitchFamily="34" charset="77"/>
              </a:rPr>
              <a:t>modeling</a:t>
            </a:r>
            <a:r>
              <a:rPr lang="en-GB" sz="3200" b="1" dirty="0">
                <a:solidFill>
                  <a:schemeClr val="tx1"/>
                </a:solidFill>
                <a:latin typeface="Gill Sans MT" panose="020B0502020104020203" pitchFamily="34" charset="77"/>
              </a:rPr>
              <a:t> tools on the web.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7FB92C-51BA-39F6-DC47-6DF42C66E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8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roup 532">
            <a:extLst>
              <a:ext uri="{FF2B5EF4-FFF2-40B4-BE49-F238E27FC236}">
                <a16:creationId xmlns:a16="http://schemas.microsoft.com/office/drawing/2014/main" id="{28327164-1A3E-64B5-2FDF-DF426A15C098}"/>
              </a:ext>
            </a:extLst>
          </p:cNvPr>
          <p:cNvGrpSpPr/>
          <p:nvPr/>
        </p:nvGrpSpPr>
        <p:grpSpPr>
          <a:xfrm>
            <a:off x="4123405" y="2700354"/>
            <a:ext cx="2975575" cy="1689127"/>
            <a:chOff x="4323153" y="1468423"/>
            <a:chExt cx="2231682" cy="1266845"/>
          </a:xfrm>
        </p:grpSpPr>
        <p:sp>
          <p:nvSpPr>
            <p:cNvPr id="534" name="Freeform: Shape 403">
              <a:extLst>
                <a:ext uri="{FF2B5EF4-FFF2-40B4-BE49-F238E27FC236}">
                  <a16:creationId xmlns:a16="http://schemas.microsoft.com/office/drawing/2014/main" id="{DE9B4688-1408-C042-4891-5131BBDF0A63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5" name="Freeform: Shape 404">
              <a:extLst>
                <a:ext uri="{FF2B5EF4-FFF2-40B4-BE49-F238E27FC236}">
                  <a16:creationId xmlns:a16="http://schemas.microsoft.com/office/drawing/2014/main" id="{32D01409-ECB5-CAE5-78B8-FCD84EA2D1B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38" name="Freeform: Shape 405">
              <a:extLst>
                <a:ext uri="{FF2B5EF4-FFF2-40B4-BE49-F238E27FC236}">
                  <a16:creationId xmlns:a16="http://schemas.microsoft.com/office/drawing/2014/main" id="{0FAFDCC0-661F-6B00-5328-A24594A966F0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9" name="Freeform: Shape 406">
              <a:extLst>
                <a:ext uri="{FF2B5EF4-FFF2-40B4-BE49-F238E27FC236}">
                  <a16:creationId xmlns:a16="http://schemas.microsoft.com/office/drawing/2014/main" id="{CD7A6D2A-1599-2A4F-49DF-2DE81C0604E5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40" name="Freeform: Shape 407">
              <a:extLst>
                <a:ext uri="{FF2B5EF4-FFF2-40B4-BE49-F238E27FC236}">
                  <a16:creationId xmlns:a16="http://schemas.microsoft.com/office/drawing/2014/main" id="{A9EED985-97DB-CE97-CB09-092866A78EBC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B6DE007-C0F9-56F7-6255-8A5C01CC8A02}"/>
              </a:ext>
            </a:extLst>
          </p:cNvPr>
          <p:cNvGrpSpPr/>
          <p:nvPr/>
        </p:nvGrpSpPr>
        <p:grpSpPr>
          <a:xfrm>
            <a:off x="4121176" y="3251124"/>
            <a:ext cx="830202" cy="1097176"/>
            <a:chOff x="4323153" y="1884214"/>
            <a:chExt cx="622652" cy="822882"/>
          </a:xfrm>
        </p:grpSpPr>
        <p:sp>
          <p:nvSpPr>
            <p:cNvPr id="60" name="Freeform: Shape 407">
              <a:extLst>
                <a:ext uri="{FF2B5EF4-FFF2-40B4-BE49-F238E27FC236}">
                  <a16:creationId xmlns:a16="http://schemas.microsoft.com/office/drawing/2014/main" id="{B1521589-F17F-2031-8192-8CA00EA4990B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9" name="Freeform: Shape 406">
              <a:extLst>
                <a:ext uri="{FF2B5EF4-FFF2-40B4-BE49-F238E27FC236}">
                  <a16:creationId xmlns:a16="http://schemas.microsoft.com/office/drawing/2014/main" id="{517B65C2-7999-A760-30A5-C15FE0345E2C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090EC2-6623-F00F-9003-076675CD5C1F}"/>
              </a:ext>
            </a:extLst>
          </p:cNvPr>
          <p:cNvGrpSpPr/>
          <p:nvPr/>
        </p:nvGrpSpPr>
        <p:grpSpPr>
          <a:xfrm>
            <a:off x="3104619" y="2946030"/>
            <a:ext cx="1220523" cy="1630804"/>
            <a:chOff x="2328463" y="1774976"/>
            <a:chExt cx="915392" cy="1223103"/>
          </a:xfrm>
        </p:grpSpPr>
        <p:grpSp>
          <p:nvGrpSpPr>
            <p:cNvPr id="443" name="Graphic 4">
              <a:extLst>
                <a:ext uri="{FF2B5EF4-FFF2-40B4-BE49-F238E27FC236}">
                  <a16:creationId xmlns:a16="http://schemas.microsoft.com/office/drawing/2014/main" id="{1090985F-0A15-7DEB-4120-09EB2D525B32}"/>
                </a:ext>
              </a:extLst>
            </p:cNvPr>
            <p:cNvGrpSpPr/>
            <p:nvPr/>
          </p:nvGrpSpPr>
          <p:grpSpPr>
            <a:xfrm>
              <a:off x="2779315" y="2623087"/>
              <a:ext cx="464540" cy="374992"/>
              <a:chOff x="2900048" y="3799582"/>
              <a:chExt cx="765472" cy="63028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94AE228-8D85-A9F8-0BE1-C7C77D240D09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1B65A8B-8E5B-4678-2EAF-F2C2C1DE0A54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51FDE14-AC89-13E0-451E-B4EAA5AA996D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63AB4CDD-1A78-000A-AD16-CA6133DCFE18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7D9C37F-E906-407A-7C70-B242B607E7AE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C727DD8-E885-457D-3C66-39C2532AC22B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87D05BB-4243-6961-30BC-CD68A84C5DD0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DBA7790B-6458-A07C-0603-3DF1DA4961B9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C560C54-1271-DBA6-7280-3A0366705DC0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75778968-0C4B-8AA0-AB41-D14D956AA61E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4" name="Graphic 4">
              <a:extLst>
                <a:ext uri="{FF2B5EF4-FFF2-40B4-BE49-F238E27FC236}">
                  <a16:creationId xmlns:a16="http://schemas.microsoft.com/office/drawing/2014/main" id="{08F871C8-138F-15A4-F8DE-3AB05118227E}"/>
                </a:ext>
              </a:extLst>
            </p:cNvPr>
            <p:cNvGrpSpPr/>
            <p:nvPr/>
          </p:nvGrpSpPr>
          <p:grpSpPr>
            <a:xfrm>
              <a:off x="2598943" y="1834517"/>
              <a:ext cx="464540" cy="374992"/>
              <a:chOff x="2602830" y="2474152"/>
              <a:chExt cx="765472" cy="630286"/>
            </a:xfrm>
          </p:grpSpPr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1CBDBD91-476A-AD4E-69D6-38B78C371F9E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D5DC4CA8-2B0D-7C5A-9904-8982B5E1A387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38329EC-F270-3CA8-1E83-395A1D357ECC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8DE85B-282C-E8D2-5226-49FB2E6D330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99E29D9-CBE6-E698-5A6B-8DAAF8B591D4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47A5EE-C253-3535-9EE9-89CDA6D6E080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510A1D83-EB68-3744-A97A-D5D1C80BD713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CE1F17AB-0105-A146-CAEE-C152E759D74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A053F51E-A066-8696-F53F-477B4C1EE333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92D331F-D142-C480-1B0D-09B33C5A5367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D1EF01-DDBA-8AF2-B00F-A5ADAC95F0C8}"/>
                </a:ext>
              </a:extLst>
            </p:cNvPr>
            <p:cNvSpPr/>
            <p:nvPr/>
          </p:nvSpPr>
          <p:spPr>
            <a:xfrm>
              <a:off x="2503447" y="2578264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F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753325-A616-9891-598F-26293C993631}"/>
                </a:ext>
              </a:extLst>
            </p:cNvPr>
            <p:cNvSpPr/>
            <p:nvPr/>
          </p:nvSpPr>
          <p:spPr>
            <a:xfrm>
              <a:off x="2328463" y="177497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G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D14101F-BF11-8AE1-67D5-C93E8B9B4F45}"/>
              </a:ext>
            </a:extLst>
          </p:cNvPr>
          <p:cNvGrpSpPr/>
          <p:nvPr/>
        </p:nvGrpSpPr>
        <p:grpSpPr>
          <a:xfrm>
            <a:off x="5925433" y="2697919"/>
            <a:ext cx="1169864" cy="1689127"/>
            <a:chOff x="5677437" y="1468423"/>
            <a:chExt cx="877398" cy="1266845"/>
          </a:xfrm>
        </p:grpSpPr>
        <p:sp>
          <p:nvSpPr>
            <p:cNvPr id="530" name="Freeform: Shape 405">
              <a:extLst>
                <a:ext uri="{FF2B5EF4-FFF2-40B4-BE49-F238E27FC236}">
                  <a16:creationId xmlns:a16="http://schemas.microsoft.com/office/drawing/2014/main" id="{9DF26948-6DF5-1D5E-FBB3-B94344EE1065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3" name="Freeform: Shape 403">
              <a:extLst>
                <a:ext uri="{FF2B5EF4-FFF2-40B4-BE49-F238E27FC236}">
                  <a16:creationId xmlns:a16="http://schemas.microsoft.com/office/drawing/2014/main" id="{4053A4AD-4168-051F-56AC-6CC604713649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29" name="Freeform: Shape 404">
              <a:extLst>
                <a:ext uri="{FF2B5EF4-FFF2-40B4-BE49-F238E27FC236}">
                  <a16:creationId xmlns:a16="http://schemas.microsoft.com/office/drawing/2014/main" id="{B86E53AE-4800-0382-1C6C-60989622B72B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71EDAE-3D21-E792-24B5-A8E368D36F0B}"/>
              </a:ext>
            </a:extLst>
          </p:cNvPr>
          <p:cNvGrpSpPr/>
          <p:nvPr/>
        </p:nvGrpSpPr>
        <p:grpSpPr>
          <a:xfrm>
            <a:off x="6339655" y="2411698"/>
            <a:ext cx="2349482" cy="2395661"/>
            <a:chOff x="4754736" y="1374228"/>
            <a:chExt cx="1762110" cy="1796747"/>
          </a:xfrm>
        </p:grpSpPr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446D221-817C-102B-9A6B-B2D5510A6D68}"/>
                </a:ext>
              </a:extLst>
            </p:cNvPr>
            <p:cNvSpPr/>
            <p:nvPr/>
          </p:nvSpPr>
          <p:spPr>
            <a:xfrm>
              <a:off x="5274745" y="2930618"/>
              <a:ext cx="370493" cy="167272"/>
            </a:xfrm>
            <a:custGeom>
              <a:avLst/>
              <a:gdLst>
                <a:gd name="connsiteX0" fmla="*/ 0 w 610501"/>
                <a:gd name="connsiteY0" fmla="*/ 70288 h 281151"/>
                <a:gd name="connsiteX1" fmla="*/ 469925 w 610501"/>
                <a:gd name="connsiteY1" fmla="*/ 70288 h 281151"/>
                <a:gd name="connsiteX2" fmla="*/ 469925 w 610501"/>
                <a:gd name="connsiteY2" fmla="*/ 0 h 281151"/>
                <a:gd name="connsiteX3" fmla="*/ 610501 w 610501"/>
                <a:gd name="connsiteY3" fmla="*/ 140576 h 281151"/>
                <a:gd name="connsiteX4" fmla="*/ 469925 w 610501"/>
                <a:gd name="connsiteY4" fmla="*/ 281152 h 281151"/>
                <a:gd name="connsiteX5" fmla="*/ 469925 w 610501"/>
                <a:gd name="connsiteY5" fmla="*/ 210864 h 281151"/>
                <a:gd name="connsiteX6" fmla="*/ 0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0" y="70288"/>
                  </a:moveTo>
                  <a:lnTo>
                    <a:pt x="469925" y="70288"/>
                  </a:lnTo>
                  <a:lnTo>
                    <a:pt x="469925" y="0"/>
                  </a:lnTo>
                  <a:lnTo>
                    <a:pt x="610501" y="140576"/>
                  </a:lnTo>
                  <a:lnTo>
                    <a:pt x="469925" y="281152"/>
                  </a:lnTo>
                  <a:lnTo>
                    <a:pt x="469925" y="210864"/>
                  </a:lnTo>
                  <a:lnTo>
                    <a:pt x="0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DDE955D3-C7E7-B71E-F726-76799D02B086}"/>
                </a:ext>
              </a:extLst>
            </p:cNvPr>
            <p:cNvSpPr/>
            <p:nvPr/>
          </p:nvSpPr>
          <p:spPr>
            <a:xfrm>
              <a:off x="5836253" y="2300758"/>
              <a:ext cx="370493" cy="167272"/>
            </a:xfrm>
            <a:custGeom>
              <a:avLst/>
              <a:gdLst>
                <a:gd name="connsiteX0" fmla="*/ 610501 w 610501"/>
                <a:gd name="connsiteY0" fmla="*/ 70288 h 281151"/>
                <a:gd name="connsiteX1" fmla="*/ 140576 w 610501"/>
                <a:gd name="connsiteY1" fmla="*/ 70288 h 281151"/>
                <a:gd name="connsiteX2" fmla="*/ 140576 w 610501"/>
                <a:gd name="connsiteY2" fmla="*/ 0 h 281151"/>
                <a:gd name="connsiteX3" fmla="*/ 0 w 610501"/>
                <a:gd name="connsiteY3" fmla="*/ 140576 h 281151"/>
                <a:gd name="connsiteX4" fmla="*/ 140576 w 610501"/>
                <a:gd name="connsiteY4" fmla="*/ 281152 h 281151"/>
                <a:gd name="connsiteX5" fmla="*/ 140576 w 610501"/>
                <a:gd name="connsiteY5" fmla="*/ 210864 h 281151"/>
                <a:gd name="connsiteX6" fmla="*/ 610501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610501" y="70288"/>
                  </a:moveTo>
                  <a:lnTo>
                    <a:pt x="140576" y="70288"/>
                  </a:lnTo>
                  <a:lnTo>
                    <a:pt x="140576" y="0"/>
                  </a:lnTo>
                  <a:lnTo>
                    <a:pt x="0" y="140576"/>
                  </a:lnTo>
                  <a:lnTo>
                    <a:pt x="140576" y="281152"/>
                  </a:lnTo>
                  <a:lnTo>
                    <a:pt x="140576" y="210864"/>
                  </a:lnTo>
                  <a:lnTo>
                    <a:pt x="610501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9E3556C4-B646-ADF1-54FD-841522CDEA52}"/>
                </a:ext>
              </a:extLst>
            </p:cNvPr>
            <p:cNvSpPr txBox="1"/>
            <p:nvPr/>
          </p:nvSpPr>
          <p:spPr>
            <a:xfrm>
              <a:off x="4847731" y="1806296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1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A67AE00A-D5B6-554A-4630-9B4554A444BE}"/>
                </a:ext>
              </a:extLst>
            </p:cNvPr>
            <p:cNvSpPr txBox="1"/>
            <p:nvPr/>
          </p:nvSpPr>
          <p:spPr>
            <a:xfrm>
              <a:off x="4863204" y="2327231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2</a:t>
              </a:r>
            </a:p>
          </p:txBody>
        </p:sp>
        <p:grpSp>
          <p:nvGrpSpPr>
            <p:cNvPr id="445" name="Graphic 4">
              <a:extLst>
                <a:ext uri="{FF2B5EF4-FFF2-40B4-BE49-F238E27FC236}">
                  <a16:creationId xmlns:a16="http://schemas.microsoft.com/office/drawing/2014/main" id="{9355D393-1903-AF26-0429-E4A7E9BA6BA6}"/>
                </a:ext>
              </a:extLst>
            </p:cNvPr>
            <p:cNvGrpSpPr/>
            <p:nvPr/>
          </p:nvGrpSpPr>
          <p:grpSpPr>
            <a:xfrm>
              <a:off x="4754743" y="2742257"/>
              <a:ext cx="437299" cy="428715"/>
              <a:chOff x="6155168" y="3999883"/>
              <a:chExt cx="720584" cy="720584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073AD063-D23B-9FC1-62A1-75F8F2F37E85}"/>
                  </a:ext>
                </a:extLst>
              </p:cNvPr>
              <p:cNvSpPr/>
              <p:nvPr/>
            </p:nvSpPr>
            <p:spPr>
              <a:xfrm>
                <a:off x="6155168" y="3999883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03800E6E-5811-6DB7-6F1A-25DAA2503694}"/>
                  </a:ext>
                </a:extLst>
              </p:cNvPr>
              <p:cNvSpPr/>
              <p:nvPr/>
            </p:nvSpPr>
            <p:spPr>
              <a:xfrm>
                <a:off x="6316926" y="4161642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17B69096-5BAA-735B-9843-4C2279730454}"/>
                  </a:ext>
                </a:extLst>
              </p:cNvPr>
              <p:cNvSpPr/>
              <p:nvPr/>
            </p:nvSpPr>
            <p:spPr>
              <a:xfrm>
                <a:off x="6428705" y="4275090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9C7F67-42D6-0F3F-19C8-2EDCA415C663}"/>
                  </a:ext>
                </a:extLst>
              </p:cNvPr>
              <p:cNvSpPr/>
              <p:nvPr/>
            </p:nvSpPr>
            <p:spPr>
              <a:xfrm>
                <a:off x="6364473" y="4056065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7BCD1182-945A-1C9B-DA81-5D0672217BB2}"/>
                  </a:ext>
                </a:extLst>
              </p:cNvPr>
              <p:cNvSpPr/>
              <p:nvPr/>
            </p:nvSpPr>
            <p:spPr>
              <a:xfrm>
                <a:off x="6540659" y="4056065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1D52E2C-7887-F6A0-F050-886AC946E24B}"/>
                  </a:ext>
                </a:extLst>
              </p:cNvPr>
              <p:cNvSpPr/>
              <p:nvPr/>
            </p:nvSpPr>
            <p:spPr>
              <a:xfrm>
                <a:off x="6540659" y="4539180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21C703E-0D6A-EE6C-CDBD-948A70F98CED}"/>
                  </a:ext>
                </a:extLst>
              </p:cNvPr>
              <p:cNvSpPr/>
              <p:nvPr/>
            </p:nvSpPr>
            <p:spPr>
              <a:xfrm>
                <a:off x="6364473" y="4539180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F31672DF-D3F3-5E41-E387-87A550E7BFF3}"/>
                  </a:ext>
                </a:extLst>
              </p:cNvPr>
              <p:cNvSpPr/>
              <p:nvPr/>
            </p:nvSpPr>
            <p:spPr>
              <a:xfrm>
                <a:off x="6691156" y="4210859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D5C6141D-61A9-FFEA-65BE-70F4786A43C9}"/>
                  </a:ext>
                </a:extLst>
              </p:cNvPr>
              <p:cNvSpPr/>
              <p:nvPr/>
            </p:nvSpPr>
            <p:spPr>
              <a:xfrm>
                <a:off x="6691156" y="4384370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9006F22-ABAC-298E-BAFD-21F1F5515A70}"/>
                  </a:ext>
                </a:extLst>
              </p:cNvPr>
              <p:cNvSpPr/>
              <p:nvPr/>
            </p:nvSpPr>
            <p:spPr>
              <a:xfrm>
                <a:off x="6211061" y="4384370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FA01DDBB-65DC-DB86-4348-EFD74AF28DEE}"/>
                  </a:ext>
                </a:extLst>
              </p:cNvPr>
              <p:cNvSpPr/>
              <p:nvPr/>
            </p:nvSpPr>
            <p:spPr>
              <a:xfrm>
                <a:off x="6211061" y="4210859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6" name="Graphic 4">
              <a:extLst>
                <a:ext uri="{FF2B5EF4-FFF2-40B4-BE49-F238E27FC236}">
                  <a16:creationId xmlns:a16="http://schemas.microsoft.com/office/drawing/2014/main" id="{DDBEC61F-C861-E656-B72D-850B5BBB81BE}"/>
                </a:ext>
              </a:extLst>
            </p:cNvPr>
            <p:cNvGrpSpPr/>
            <p:nvPr/>
          </p:nvGrpSpPr>
          <p:grpSpPr>
            <a:xfrm>
              <a:off x="5325108" y="2106622"/>
              <a:ext cx="437299" cy="428715"/>
              <a:chOff x="7095019" y="2931506"/>
              <a:chExt cx="720584" cy="720584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2E7673B-854C-0B39-E45B-50DF727753D1}"/>
                  </a:ext>
                </a:extLst>
              </p:cNvPr>
              <p:cNvSpPr/>
              <p:nvPr/>
            </p:nvSpPr>
            <p:spPr>
              <a:xfrm>
                <a:off x="7095019" y="2931506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F55368D-369C-7867-5AA7-B5CDC343A781}"/>
                  </a:ext>
                </a:extLst>
              </p:cNvPr>
              <p:cNvSpPr/>
              <p:nvPr/>
            </p:nvSpPr>
            <p:spPr>
              <a:xfrm>
                <a:off x="7256777" y="3093265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07D2EDE-D2B4-0C28-C9BC-0206149366C2}"/>
                  </a:ext>
                </a:extLst>
              </p:cNvPr>
              <p:cNvSpPr/>
              <p:nvPr/>
            </p:nvSpPr>
            <p:spPr>
              <a:xfrm>
                <a:off x="7368555" y="3206713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52820AD1-1CCC-EBBC-BC79-5BD3E6B9DA79}"/>
                  </a:ext>
                </a:extLst>
              </p:cNvPr>
              <p:cNvSpPr/>
              <p:nvPr/>
            </p:nvSpPr>
            <p:spPr>
              <a:xfrm>
                <a:off x="7304324" y="2987688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D30DC12-E305-E617-DA02-61DAEA3025D9}"/>
                  </a:ext>
                </a:extLst>
              </p:cNvPr>
              <p:cNvSpPr/>
              <p:nvPr/>
            </p:nvSpPr>
            <p:spPr>
              <a:xfrm>
                <a:off x="7480510" y="2987688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753CC81-753B-3028-3C0A-F204E70D8448}"/>
                  </a:ext>
                </a:extLst>
              </p:cNvPr>
              <p:cNvSpPr/>
              <p:nvPr/>
            </p:nvSpPr>
            <p:spPr>
              <a:xfrm>
                <a:off x="7480510" y="3470803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AAE69042-2767-8EE8-4A09-95AC92356CA5}"/>
                  </a:ext>
                </a:extLst>
              </p:cNvPr>
              <p:cNvSpPr/>
              <p:nvPr/>
            </p:nvSpPr>
            <p:spPr>
              <a:xfrm>
                <a:off x="7304324" y="3470803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53E8B45-D0F7-5C04-E226-7C9A88E66D77}"/>
                  </a:ext>
                </a:extLst>
              </p:cNvPr>
              <p:cNvSpPr/>
              <p:nvPr/>
            </p:nvSpPr>
            <p:spPr>
              <a:xfrm>
                <a:off x="7631006" y="3142482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A204DB2-F1B8-B8B9-C2FE-9A806C286BAD}"/>
                  </a:ext>
                </a:extLst>
              </p:cNvPr>
              <p:cNvSpPr/>
              <p:nvPr/>
            </p:nvSpPr>
            <p:spPr>
              <a:xfrm>
                <a:off x="7631006" y="3315993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27C42044-F604-701F-E0EA-BE6FBA5B5F86}"/>
                  </a:ext>
                </a:extLst>
              </p:cNvPr>
              <p:cNvSpPr/>
              <p:nvPr/>
            </p:nvSpPr>
            <p:spPr>
              <a:xfrm>
                <a:off x="7150912" y="3315993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97F8EBAA-C4BC-C088-2C41-5C0E43DB986D}"/>
                  </a:ext>
                </a:extLst>
              </p:cNvPr>
              <p:cNvSpPr/>
              <p:nvPr/>
            </p:nvSpPr>
            <p:spPr>
              <a:xfrm>
                <a:off x="7150912" y="3142482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7" name="Graphic 4">
              <a:extLst>
                <a:ext uri="{FF2B5EF4-FFF2-40B4-BE49-F238E27FC236}">
                  <a16:creationId xmlns:a16="http://schemas.microsoft.com/office/drawing/2014/main" id="{366D7378-1957-6812-C8C1-D20AC7A730B5}"/>
                </a:ext>
              </a:extLst>
            </p:cNvPr>
            <p:cNvGrpSpPr/>
            <p:nvPr/>
          </p:nvGrpSpPr>
          <p:grpSpPr>
            <a:xfrm>
              <a:off x="5154486" y="1404077"/>
              <a:ext cx="437299" cy="428715"/>
              <a:chOff x="6813867" y="1750668"/>
              <a:chExt cx="720584" cy="720584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B96E1D3-AFF6-F2F2-F4A6-E90D9F34B987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2923614E-ED9E-86CE-C88C-728F48018E71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E044A8CB-3A88-D9B3-9A89-4447B2548D4F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F9F4D03-D1B9-001E-392D-39F11E75C7EA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3016E298-0960-1ED5-F118-B56F7101FB3F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6AAB104-D04D-71A9-F23C-48217FC4670B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0EAB88BA-4C2C-4EF3-88B8-30803D170966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9BFF3927-DB8F-822B-7E4F-46F93E326035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CD328B6-F29C-474C-D8FE-168CDA53829B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35086D8E-C268-EEEA-9065-D8C41D5EB1DD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A4AB80B-D3B5-A136-7C4B-324E28CF75CC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8" name="Graphic 4">
              <a:extLst>
                <a:ext uri="{FF2B5EF4-FFF2-40B4-BE49-F238E27FC236}">
                  <a16:creationId xmlns:a16="http://schemas.microsoft.com/office/drawing/2014/main" id="{11F71EA2-5678-081D-AB17-30778FE2AE28}"/>
                </a:ext>
              </a:extLst>
            </p:cNvPr>
            <p:cNvGrpSpPr/>
            <p:nvPr/>
          </p:nvGrpSpPr>
          <p:grpSpPr>
            <a:xfrm>
              <a:off x="6263830" y="2218175"/>
              <a:ext cx="253023" cy="303685"/>
              <a:chOff x="8651708" y="3062651"/>
              <a:chExt cx="416932" cy="510434"/>
            </a:xfrm>
          </p:grpSpPr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D068CD-8F8F-34FA-67B3-2E081A795074}"/>
                  </a:ext>
                </a:extLst>
              </p:cNvPr>
              <p:cNvSpPr/>
              <p:nvPr/>
            </p:nvSpPr>
            <p:spPr>
              <a:xfrm>
                <a:off x="8700042" y="3107627"/>
                <a:ext cx="368598" cy="465458"/>
              </a:xfrm>
              <a:custGeom>
                <a:avLst/>
                <a:gdLst>
                  <a:gd name="connsiteX0" fmla="*/ 116902 w 368598"/>
                  <a:gd name="connsiteY0" fmla="*/ -27 h 465458"/>
                  <a:gd name="connsiteX1" fmla="*/ 368412 w 368598"/>
                  <a:gd name="connsiteY1" fmla="*/ -27 h 465458"/>
                  <a:gd name="connsiteX2" fmla="*/ 368412 w 368598"/>
                  <a:gd name="connsiteY2" fmla="*/ 465432 h 465458"/>
                  <a:gd name="connsiteX3" fmla="*/ -186 w 368598"/>
                  <a:gd name="connsiteY3" fmla="*/ 465432 h 465458"/>
                  <a:gd name="connsiteX4" fmla="*/ -186 w 368598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98" h="465458">
                    <a:moveTo>
                      <a:pt x="116902" y="-27"/>
                    </a:moveTo>
                    <a:lnTo>
                      <a:pt x="368412" y="-27"/>
                    </a:lnTo>
                    <a:lnTo>
                      <a:pt x="36841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601B105-3BBD-54B0-F57F-8B055984C98B}"/>
                  </a:ext>
                </a:extLst>
              </p:cNvPr>
              <p:cNvSpPr/>
              <p:nvPr/>
            </p:nvSpPr>
            <p:spPr>
              <a:xfrm>
                <a:off x="8651713" y="3062655"/>
                <a:ext cx="368574" cy="465458"/>
              </a:xfrm>
              <a:custGeom>
                <a:avLst/>
                <a:gdLst>
                  <a:gd name="connsiteX0" fmla="*/ 116958 w 368573"/>
                  <a:gd name="connsiteY0" fmla="*/ -27 h 465458"/>
                  <a:gd name="connsiteX1" fmla="*/ 368388 w 368573"/>
                  <a:gd name="connsiteY1" fmla="*/ -27 h 465458"/>
                  <a:gd name="connsiteX2" fmla="*/ 368388 w 368573"/>
                  <a:gd name="connsiteY2" fmla="*/ 465432 h 465458"/>
                  <a:gd name="connsiteX3" fmla="*/ -186 w 368573"/>
                  <a:gd name="connsiteY3" fmla="*/ 465432 h 465458"/>
                  <a:gd name="connsiteX4" fmla="*/ -186 w 368573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73" h="465458">
                    <a:moveTo>
                      <a:pt x="116958" y="-27"/>
                    </a:moveTo>
                    <a:lnTo>
                      <a:pt x="368388" y="-27"/>
                    </a:lnTo>
                    <a:lnTo>
                      <a:pt x="368388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6A2FCB56-E864-A35A-0F48-77E70646EBD3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117143" cy="115328"/>
              </a:xfrm>
              <a:custGeom>
                <a:avLst/>
                <a:gdLst>
                  <a:gd name="connsiteX0" fmla="*/ -186 w 117143"/>
                  <a:gd name="connsiteY0" fmla="*/ 115301 h 115328"/>
                  <a:gd name="connsiteX1" fmla="*/ 116958 w 117143"/>
                  <a:gd name="connsiteY1" fmla="*/ 115301 h 115328"/>
                  <a:gd name="connsiteX2" fmla="*/ 116958 w 11714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43" h="115328">
                    <a:moveTo>
                      <a:pt x="-186" y="115301"/>
                    </a:moveTo>
                    <a:lnTo>
                      <a:pt x="116958" y="115301"/>
                    </a:lnTo>
                    <a:lnTo>
                      <a:pt x="11695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F6E83C0A-8162-5E7D-19DE-1835965B46B1}"/>
                  </a:ext>
                </a:extLst>
              </p:cNvPr>
              <p:cNvSpPr/>
              <p:nvPr/>
            </p:nvSpPr>
            <p:spPr>
              <a:xfrm>
                <a:off x="8716156" y="3459943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10C175AF-1158-51E1-98BB-4C418D74D3BF}"/>
                  </a:ext>
                </a:extLst>
              </p:cNvPr>
              <p:cNvSpPr/>
              <p:nvPr/>
            </p:nvSpPr>
            <p:spPr>
              <a:xfrm>
                <a:off x="8716156" y="339003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F4E7B0FC-7D97-2E5E-219F-4988D484F961}"/>
                  </a:ext>
                </a:extLst>
              </p:cNvPr>
              <p:cNvSpPr/>
              <p:nvPr/>
            </p:nvSpPr>
            <p:spPr>
              <a:xfrm>
                <a:off x="8716156" y="332012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190274 w 239621"/>
                  <a:gd name="connsiteY1" fmla="*/ -27 h 8032"/>
                  <a:gd name="connsiteX2" fmla="*/ 147379 w 239621"/>
                  <a:gd name="connsiteY2" fmla="*/ -27 h 8032"/>
                  <a:gd name="connsiteX3" fmla="*/ -186 w 239621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190274" y="-27"/>
                    </a:lnTo>
                    <a:moveTo>
                      <a:pt x="147379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449B5203-157E-8854-D278-CF32A7FE638E}"/>
                  </a:ext>
                </a:extLst>
              </p:cNvPr>
              <p:cNvSpPr/>
              <p:nvPr/>
            </p:nvSpPr>
            <p:spPr>
              <a:xfrm>
                <a:off x="8716156" y="325021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9" name="Graphic 4">
              <a:extLst>
                <a:ext uri="{FF2B5EF4-FFF2-40B4-BE49-F238E27FC236}">
                  <a16:creationId xmlns:a16="http://schemas.microsoft.com/office/drawing/2014/main" id="{437D2864-9205-38B4-89C7-DB7CD4F886FC}"/>
                </a:ext>
              </a:extLst>
            </p:cNvPr>
            <p:cNvGrpSpPr/>
            <p:nvPr/>
          </p:nvGrpSpPr>
          <p:grpSpPr>
            <a:xfrm>
              <a:off x="5707082" y="2846238"/>
              <a:ext cx="253011" cy="303687"/>
              <a:chOff x="7735944" y="4139059"/>
              <a:chExt cx="416912" cy="510436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8D64F0F4-E59C-788B-4AC4-100C1E391F54}"/>
                  </a:ext>
                </a:extLst>
              </p:cNvPr>
              <p:cNvSpPr/>
              <p:nvPr/>
            </p:nvSpPr>
            <p:spPr>
              <a:xfrm>
                <a:off x="7784290" y="4184037"/>
                <a:ext cx="368566" cy="465458"/>
              </a:xfrm>
              <a:custGeom>
                <a:avLst/>
                <a:gdLst>
                  <a:gd name="connsiteX0" fmla="*/ 116926 w 368566"/>
                  <a:gd name="connsiteY0" fmla="*/ -27 h 465458"/>
                  <a:gd name="connsiteX1" fmla="*/ 368380 w 368566"/>
                  <a:gd name="connsiteY1" fmla="*/ -27 h 465458"/>
                  <a:gd name="connsiteX2" fmla="*/ 368380 w 368566"/>
                  <a:gd name="connsiteY2" fmla="*/ 465432 h 465458"/>
                  <a:gd name="connsiteX3" fmla="*/ -186 w 368566"/>
                  <a:gd name="connsiteY3" fmla="*/ 465432 h 465458"/>
                  <a:gd name="connsiteX4" fmla="*/ -186 w 368566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66" h="465458">
                    <a:moveTo>
                      <a:pt x="116926" y="-27"/>
                    </a:moveTo>
                    <a:lnTo>
                      <a:pt x="368380" y="-27"/>
                    </a:lnTo>
                    <a:lnTo>
                      <a:pt x="368380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40091C00-2E74-5FED-F682-C2B9F7F1D425}"/>
                  </a:ext>
                </a:extLst>
              </p:cNvPr>
              <p:cNvSpPr/>
              <p:nvPr/>
            </p:nvSpPr>
            <p:spPr>
              <a:xfrm>
                <a:off x="7735944" y="4139059"/>
                <a:ext cx="368557" cy="465459"/>
              </a:xfrm>
              <a:custGeom>
                <a:avLst/>
                <a:gdLst>
                  <a:gd name="connsiteX0" fmla="*/ 116918 w 368557"/>
                  <a:gd name="connsiteY0" fmla="*/ -27 h 465458"/>
                  <a:gd name="connsiteX1" fmla="*/ 368372 w 368557"/>
                  <a:gd name="connsiteY1" fmla="*/ -27 h 465458"/>
                  <a:gd name="connsiteX2" fmla="*/ 368372 w 368557"/>
                  <a:gd name="connsiteY2" fmla="*/ 465432 h 465458"/>
                  <a:gd name="connsiteX3" fmla="*/ -186 w 368557"/>
                  <a:gd name="connsiteY3" fmla="*/ 465432 h 465458"/>
                  <a:gd name="connsiteX4" fmla="*/ -186 w 368557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57" h="465458">
                    <a:moveTo>
                      <a:pt x="116918" y="-27"/>
                    </a:moveTo>
                    <a:lnTo>
                      <a:pt x="368372" y="-27"/>
                    </a:lnTo>
                    <a:lnTo>
                      <a:pt x="36837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7333414-9F4F-C0D0-B0A7-FC2501ED4DAE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117103" cy="115328"/>
              </a:xfrm>
              <a:custGeom>
                <a:avLst/>
                <a:gdLst>
                  <a:gd name="connsiteX0" fmla="*/ -186 w 117103"/>
                  <a:gd name="connsiteY0" fmla="*/ 115301 h 115328"/>
                  <a:gd name="connsiteX1" fmla="*/ 116918 w 117103"/>
                  <a:gd name="connsiteY1" fmla="*/ 115301 h 115328"/>
                  <a:gd name="connsiteX2" fmla="*/ 116918 w 11710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03" h="115328">
                    <a:moveTo>
                      <a:pt x="-186" y="115301"/>
                    </a:moveTo>
                    <a:lnTo>
                      <a:pt x="116918" y="115301"/>
                    </a:lnTo>
                    <a:lnTo>
                      <a:pt x="11691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A3890521-6EA5-75E8-E44B-B710F092D89F}"/>
                  </a:ext>
                </a:extLst>
              </p:cNvPr>
              <p:cNvSpPr/>
              <p:nvPr/>
            </p:nvSpPr>
            <p:spPr>
              <a:xfrm>
                <a:off x="7800405" y="4536353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F1245F2-0B9B-739B-3080-15DB90DFDB93}"/>
                  </a:ext>
                </a:extLst>
              </p:cNvPr>
              <p:cNvSpPr/>
              <p:nvPr/>
            </p:nvSpPr>
            <p:spPr>
              <a:xfrm>
                <a:off x="7800405" y="446644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DF7F990F-3F8E-4256-5C16-1BFB13C98D39}"/>
                  </a:ext>
                </a:extLst>
              </p:cNvPr>
              <p:cNvSpPr/>
              <p:nvPr/>
            </p:nvSpPr>
            <p:spPr>
              <a:xfrm>
                <a:off x="7800405" y="439653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190298 w 239653"/>
                  <a:gd name="connsiteY1" fmla="*/ -27 h 8032"/>
                  <a:gd name="connsiteX2" fmla="*/ 147394 w 239653"/>
                  <a:gd name="connsiteY2" fmla="*/ -27 h 8032"/>
                  <a:gd name="connsiteX3" fmla="*/ -186 w 239653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190298" y="-27"/>
                    </a:lnTo>
                    <a:moveTo>
                      <a:pt x="147394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1B3CCAE-7F6E-EB18-F67D-C67175C59990}"/>
                  </a:ext>
                </a:extLst>
              </p:cNvPr>
              <p:cNvSpPr/>
              <p:nvPr/>
            </p:nvSpPr>
            <p:spPr>
              <a:xfrm>
                <a:off x="7800405" y="432662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CE8B60-7300-E6DD-A134-7D163B581E42}"/>
                </a:ext>
              </a:extLst>
            </p:cNvPr>
            <p:cNvSpPr/>
            <p:nvPr/>
          </p:nvSpPr>
          <p:spPr>
            <a:xfrm>
              <a:off x="5635659" y="137422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639E12A-9EFF-59F1-4390-14D11730DA27}"/>
                </a:ext>
              </a:extLst>
            </p:cNvPr>
            <p:cNvSpPr/>
            <p:nvPr/>
          </p:nvSpPr>
          <p:spPr>
            <a:xfrm>
              <a:off x="5809815" y="207129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5CE142-77AE-9113-1E9B-663951A64E5D}"/>
                </a:ext>
              </a:extLst>
            </p:cNvPr>
            <p:cNvSpPr/>
            <p:nvPr/>
          </p:nvSpPr>
          <p:spPr>
            <a:xfrm>
              <a:off x="5239447" y="271338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E</a:t>
              </a: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35751AD0-1654-4EF9-5F0C-289D2A8E3BCF}"/>
              </a:ext>
            </a:extLst>
          </p:cNvPr>
          <p:cNvGrpSpPr/>
          <p:nvPr/>
        </p:nvGrpSpPr>
        <p:grpSpPr>
          <a:xfrm>
            <a:off x="4733223" y="2737307"/>
            <a:ext cx="1553472" cy="1522976"/>
            <a:chOff x="4733223" y="2737307"/>
            <a:chExt cx="1553472" cy="1522976"/>
          </a:xfrm>
        </p:grpSpPr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A7D8448-E41C-B10B-EBF9-A8F4E638994D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1B6D3F3-07E4-2DEA-7307-576A85E9FD5C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0FDF54B-3049-6865-4D8E-DFEEEB3A59B5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FD081C1A-BA09-1550-C008-571D4CC74603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DFB5DB18-9E44-74BD-4DEC-19A91E35EC65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822F63F-858A-D512-2AE1-48ABAC67A305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4AEB3B5-D98D-03D4-56FC-29902C026F5E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Reference Architecture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4575175"/>
            <a:ext cx="2560638" cy="1974850"/>
          </a:xfrm>
        </p:spPr>
        <p:txBody>
          <a:bodyPr wrap="square">
            <a:noAutofit/>
          </a:bodyPr>
          <a:lstStyle/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Repository</a:t>
            </a:r>
          </a:p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   </a:t>
            </a:r>
            <a:r>
              <a:rPr lang="en-US" sz="2000" dirty="0">
                <a:solidFill>
                  <a:srgbClr val="1F2328"/>
                </a:solidFill>
              </a:rPr>
              <a:t>Models</a:t>
            </a:r>
            <a:endParaRPr lang="en-US" sz="2400" dirty="0">
              <a:solidFill>
                <a:srgbClr val="1F2328"/>
              </a:solidFill>
            </a:endParaRP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Original</a:t>
            </a:r>
            <a:endParaRPr lang="en-US" sz="2000" dirty="0">
              <a:solidFill>
                <a:srgbClr val="1F2328"/>
              </a:solidFill>
            </a:endParaRP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Derived</a:t>
            </a:r>
            <a:endParaRPr lang="en-US" sz="2000" dirty="0">
              <a:solidFill>
                <a:srgbClr val="1F2328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ED9FE1-3728-E0E0-BAF6-6809F917E796}"/>
              </a:ext>
            </a:extLst>
          </p:cNvPr>
          <p:cNvGrpSpPr/>
          <p:nvPr/>
        </p:nvGrpSpPr>
        <p:grpSpPr>
          <a:xfrm>
            <a:off x="577611" y="5620690"/>
            <a:ext cx="267459" cy="773057"/>
            <a:chOff x="577611" y="5620690"/>
            <a:chExt cx="267459" cy="77305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76A59-C9C5-5BAC-421A-5C56AEC6929C}"/>
                </a:ext>
              </a:extLst>
            </p:cNvPr>
            <p:cNvSpPr/>
            <p:nvPr/>
          </p:nvSpPr>
          <p:spPr>
            <a:xfrm>
              <a:off x="577611" y="6102082"/>
              <a:ext cx="267459" cy="29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B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1B12F-4EC8-7F44-9A4C-AA7D4BE2266B}"/>
                </a:ext>
              </a:extLst>
            </p:cNvPr>
            <p:cNvSpPr/>
            <p:nvPr/>
          </p:nvSpPr>
          <p:spPr>
            <a:xfrm>
              <a:off x="577611" y="5620690"/>
              <a:ext cx="267459" cy="29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F47EDD-CEA1-70CD-69AB-EC6B2EA72DE1}"/>
              </a:ext>
            </a:extLst>
          </p:cNvPr>
          <p:cNvGrpSpPr/>
          <p:nvPr/>
        </p:nvGrpSpPr>
        <p:grpSpPr>
          <a:xfrm>
            <a:off x="9152481" y="1484984"/>
            <a:ext cx="2987812" cy="1716107"/>
            <a:chOff x="9152481" y="1484984"/>
            <a:chExt cx="2987812" cy="1716107"/>
          </a:xfrm>
        </p:grpSpPr>
        <p:sp>
          <p:nvSpPr>
            <p:cNvPr id="537" name="Text Placeholder 2">
              <a:extLst>
                <a:ext uri="{FF2B5EF4-FFF2-40B4-BE49-F238E27FC236}">
                  <a16:creationId xmlns:a16="http://schemas.microsoft.com/office/drawing/2014/main" id="{0EE495D3-1221-D685-DB73-4684DC65371B}"/>
                </a:ext>
              </a:extLst>
            </p:cNvPr>
            <p:cNvSpPr txBox="1">
              <a:spLocks/>
            </p:cNvSpPr>
            <p:nvPr/>
          </p:nvSpPr>
          <p:spPr>
            <a:xfrm>
              <a:off x="9152481" y="1484984"/>
              <a:ext cx="2987812" cy="1716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Clients</a:t>
              </a:r>
            </a:p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r>
                <a:rPr lang="en-US" sz="20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Editors</a:t>
              </a:r>
              <a:endParaRPr lang="en-US" sz="2400" b="1" dirty="0">
                <a:solidFill>
                  <a:srgbClr val="1F2328"/>
                </a:solidFill>
                <a:latin typeface="Gill Sans MT" panose="020B0502020104020203" pitchFamily="34" charset="77"/>
              </a:endParaRPr>
            </a:p>
            <a:p>
              <a:pPr marL="808546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Visual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Projectional</a:t>
              </a:r>
            </a:p>
            <a:p>
              <a:pPr marL="198962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E66469-45A0-917A-1BD0-07183522A524}"/>
                </a:ext>
              </a:extLst>
            </p:cNvPr>
            <p:cNvSpPr/>
            <p:nvPr/>
          </p:nvSpPr>
          <p:spPr>
            <a:xfrm>
              <a:off x="9811892" y="2486314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F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E3728D-3A5F-2910-97E3-79B46699E851}"/>
                </a:ext>
              </a:extLst>
            </p:cNvPr>
            <p:cNvSpPr/>
            <p:nvPr/>
          </p:nvSpPr>
          <p:spPr>
            <a:xfrm>
              <a:off x="9811892" y="2871684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G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AABD377-E201-B993-6607-693654594A9E}"/>
              </a:ext>
            </a:extLst>
          </p:cNvPr>
          <p:cNvSpPr txBox="1"/>
          <p:nvPr/>
        </p:nvSpPr>
        <p:spPr>
          <a:xfrm>
            <a:off x="-578764" y="-1660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sz="24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52AB67A-6077-B16C-FB45-C6E965A63D9F}"/>
              </a:ext>
            </a:extLst>
          </p:cNvPr>
          <p:cNvGrpSpPr/>
          <p:nvPr/>
        </p:nvGrpSpPr>
        <p:grpSpPr>
          <a:xfrm>
            <a:off x="9152481" y="3152744"/>
            <a:ext cx="3058085" cy="1678367"/>
            <a:chOff x="9152481" y="3152744"/>
            <a:chExt cx="3058085" cy="167836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AB2E63-9D5F-EF63-2F04-CC32A7B73454}"/>
                </a:ext>
              </a:extLst>
            </p:cNvPr>
            <p:cNvSpPr/>
            <p:nvPr/>
          </p:nvSpPr>
          <p:spPr>
            <a:xfrm>
              <a:off x="9811892" y="3720286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27675D-9287-2E85-DEA7-BDD7CC587D50}"/>
                </a:ext>
              </a:extLst>
            </p:cNvPr>
            <p:cNvSpPr/>
            <p:nvPr/>
          </p:nvSpPr>
          <p:spPr>
            <a:xfrm>
              <a:off x="9811892" y="4103277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D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A192CD0-694D-222D-12C9-73BB12E9CEBA}"/>
                </a:ext>
              </a:extLst>
            </p:cNvPr>
            <p:cNvSpPr/>
            <p:nvPr/>
          </p:nvSpPr>
          <p:spPr>
            <a:xfrm>
              <a:off x="9811892" y="4486268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E</a:t>
              </a:r>
            </a:p>
          </p:txBody>
        </p:sp>
        <p:sp>
          <p:nvSpPr>
            <p:cNvPr id="34" name="Text Placeholder 2">
              <a:extLst>
                <a:ext uri="{FF2B5EF4-FFF2-40B4-BE49-F238E27FC236}">
                  <a16:creationId xmlns:a16="http://schemas.microsoft.com/office/drawing/2014/main" id="{5CA0F7D0-CF06-54DE-6485-BFF6F5B8B7E7}"/>
                </a:ext>
              </a:extLst>
            </p:cNvPr>
            <p:cNvSpPr txBox="1">
              <a:spLocks/>
            </p:cNvSpPr>
            <p:nvPr/>
          </p:nvSpPr>
          <p:spPr>
            <a:xfrm>
              <a:off x="9152481" y="3152744"/>
              <a:ext cx="3058085" cy="1678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r>
                <a:rPr lang="en-US" sz="20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Processors</a:t>
              </a:r>
              <a:endParaRPr lang="en-US" sz="2933" b="1" dirty="0">
                <a:solidFill>
                  <a:srgbClr val="1F2328"/>
                </a:solidFill>
                <a:latin typeface="Gill Sans MT" panose="020B0502020104020203" pitchFamily="34" charset="77"/>
              </a:endParaRPr>
            </a:p>
            <a:p>
              <a:pPr marL="808546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</a:t>
              </a: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Model checker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Importer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Generator </a:t>
              </a:r>
              <a:endParaRPr lang="en-US" sz="18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30AFE0-904D-A5D6-7E5A-E4E7E32BAF57}"/>
              </a:ext>
            </a:extLst>
          </p:cNvPr>
          <p:cNvGrpSpPr/>
          <p:nvPr/>
        </p:nvGrpSpPr>
        <p:grpSpPr>
          <a:xfrm>
            <a:off x="2935890" y="5287247"/>
            <a:ext cx="6320221" cy="1081568"/>
            <a:chOff x="3428212" y="5287247"/>
            <a:chExt cx="6320221" cy="10815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C81FA7-16F3-C07A-D96D-8E899867E98F}"/>
                </a:ext>
              </a:extLst>
            </p:cNvPr>
            <p:cNvSpPr txBox="1"/>
            <p:nvPr/>
          </p:nvSpPr>
          <p:spPr>
            <a:xfrm>
              <a:off x="3428212" y="5287247"/>
              <a:ext cx="1110553" cy="1081568"/>
            </a:xfrm>
            <a:prstGeom prst="rect">
              <a:avLst/>
            </a:prstGeom>
            <a:solidFill>
              <a:srgbClr val="E6752A"/>
            </a:solidFill>
            <a:ln w="28575">
              <a:noFill/>
            </a:ln>
          </p:spPr>
          <p:txBody>
            <a:bodyPr wrap="none" rtlCol="0">
              <a:noAutofit/>
            </a:bodyPr>
            <a:lstStyle/>
            <a:p>
              <a:pPr algn="r"/>
              <a:endParaRPr lang="en-NL" sz="2400" b="1" dirty="0">
                <a:solidFill>
                  <a:srgbClr val="E6752A"/>
                </a:solidFill>
                <a:latin typeface="Gill Sans MT" panose="020B0502020104020203" pitchFamily="34" charset="7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3BC67D-E42E-6893-BBF8-22715540B46E}"/>
                </a:ext>
              </a:extLst>
            </p:cNvPr>
            <p:cNvSpPr txBox="1"/>
            <p:nvPr/>
          </p:nvSpPr>
          <p:spPr>
            <a:xfrm>
              <a:off x="4517842" y="5287247"/>
              <a:ext cx="5230591" cy="1081568"/>
            </a:xfrm>
            <a:prstGeom prst="rect">
              <a:avLst/>
            </a:prstGeom>
            <a:solidFill>
              <a:srgbClr val="E6752A">
                <a:alpha val="24876"/>
              </a:srgbClr>
            </a:solidFill>
            <a:ln w="28575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P</a:t>
              </a:r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rotocols (bulk      / delta     )</a:t>
              </a:r>
            </a:p>
            <a:p>
              <a:pPr algn="ctr"/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Contents (JSON</a:t>
              </a:r>
              <a:r>
                <a:rPr lang="en-US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     </a:t>
              </a:r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 / </a:t>
              </a:r>
              <a:r>
                <a:rPr lang="en-US" sz="2400" b="1" dirty="0" err="1">
                  <a:solidFill>
                    <a:srgbClr val="E6752A"/>
                  </a:solidFill>
                  <a:latin typeface="Gill Sans MT" panose="020B0502020104020203" pitchFamily="34" charset="77"/>
                </a:rPr>
                <a:t>Protobuf</a:t>
              </a:r>
              <a:r>
                <a:rPr lang="en-US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     </a:t>
              </a:r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)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F1339AD-6A36-031D-E686-B5A4EA1BC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6609" y="5383313"/>
              <a:ext cx="884730" cy="889436"/>
            </a:xfrm>
            <a:prstGeom prst="rect">
              <a:avLst/>
            </a:prstGeom>
          </p:spPr>
        </p:pic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95325571-8FD2-CC16-2664-BEADB0640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  <p:grpSp>
        <p:nvGrpSpPr>
          <p:cNvPr id="548" name="Group 547">
            <a:extLst>
              <a:ext uri="{FF2B5EF4-FFF2-40B4-BE49-F238E27FC236}">
                <a16:creationId xmlns:a16="http://schemas.microsoft.com/office/drawing/2014/main" id="{86CB20B2-FAD8-191F-5110-71088D529D2C}"/>
              </a:ext>
            </a:extLst>
          </p:cNvPr>
          <p:cNvGrpSpPr/>
          <p:nvPr/>
        </p:nvGrpSpPr>
        <p:grpSpPr>
          <a:xfrm>
            <a:off x="4027985" y="1791023"/>
            <a:ext cx="2038777" cy="1726888"/>
            <a:chOff x="4027985" y="1791023"/>
            <a:chExt cx="2038777" cy="172688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221623-D96E-D773-01A9-B7AA213F5D26}"/>
                </a:ext>
              </a:extLst>
            </p:cNvPr>
            <p:cNvSpPr/>
            <p:nvPr/>
          </p:nvSpPr>
          <p:spPr>
            <a:xfrm>
              <a:off x="5799303" y="2620966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80891C-DB37-4ED8-7E60-C5F1FF325B63}"/>
                </a:ext>
              </a:extLst>
            </p:cNvPr>
            <p:cNvGrpSpPr/>
            <p:nvPr/>
          </p:nvGrpSpPr>
          <p:grpSpPr>
            <a:xfrm>
              <a:off x="4027985" y="1791023"/>
              <a:ext cx="1956467" cy="1726888"/>
              <a:chOff x="3020989" y="908721"/>
              <a:chExt cx="1467350" cy="1295166"/>
            </a:xfrm>
          </p:grpSpPr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CBACAC70-7EE9-065A-3A70-24A61256309F}"/>
                  </a:ext>
                </a:extLst>
              </p:cNvPr>
              <p:cNvSpPr/>
              <p:nvPr/>
            </p:nvSpPr>
            <p:spPr>
              <a:xfrm>
                <a:off x="3020989" y="908721"/>
                <a:ext cx="896984" cy="583063"/>
              </a:xfrm>
              <a:custGeom>
                <a:avLst/>
                <a:gdLst>
                  <a:gd name="connsiteX0" fmla="*/ 0 w 1478055"/>
                  <a:gd name="connsiteY0" fmla="*/ 163339 h 980012"/>
                  <a:gd name="connsiteX1" fmla="*/ 163341 w 1478055"/>
                  <a:gd name="connsiteY1" fmla="*/ 0 h 980012"/>
                  <a:gd name="connsiteX2" fmla="*/ 1314714 w 1478055"/>
                  <a:gd name="connsiteY2" fmla="*/ 0 h 980012"/>
                  <a:gd name="connsiteX3" fmla="*/ 1478056 w 1478055"/>
                  <a:gd name="connsiteY3" fmla="*/ 163339 h 980012"/>
                  <a:gd name="connsiteX4" fmla="*/ 1478056 w 1478055"/>
                  <a:gd name="connsiteY4" fmla="*/ 816671 h 980012"/>
                  <a:gd name="connsiteX5" fmla="*/ 1314714 w 1478055"/>
                  <a:gd name="connsiteY5" fmla="*/ 980012 h 980012"/>
                  <a:gd name="connsiteX6" fmla="*/ 163341 w 1478055"/>
                  <a:gd name="connsiteY6" fmla="*/ 980012 h 980012"/>
                  <a:gd name="connsiteX7" fmla="*/ 0 w 1478055"/>
                  <a:gd name="connsiteY7" fmla="*/ 816671 h 98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8055" h="980012">
                    <a:moveTo>
                      <a:pt x="0" y="163339"/>
                    </a:moveTo>
                    <a:cubicBezTo>
                      <a:pt x="0" y="73129"/>
                      <a:pt x="73132" y="0"/>
                      <a:pt x="163341" y="0"/>
                    </a:cubicBezTo>
                    <a:lnTo>
                      <a:pt x="1314714" y="0"/>
                    </a:lnTo>
                    <a:cubicBezTo>
                      <a:pt x="1404924" y="0"/>
                      <a:pt x="1478056" y="73129"/>
                      <a:pt x="1478056" y="163339"/>
                    </a:cubicBezTo>
                    <a:lnTo>
                      <a:pt x="1478056" y="816671"/>
                    </a:lnTo>
                    <a:cubicBezTo>
                      <a:pt x="1478056" y="906881"/>
                      <a:pt x="1404924" y="980012"/>
                      <a:pt x="1314714" y="980012"/>
                    </a:cubicBezTo>
                    <a:lnTo>
                      <a:pt x="163341" y="980012"/>
                    </a:lnTo>
                    <a:cubicBezTo>
                      <a:pt x="73132" y="980012"/>
                      <a:pt x="0" y="906881"/>
                      <a:pt x="0" y="8166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D0D0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696E744A-C837-2D0E-69D2-E1FA029DB7B7}"/>
                  </a:ext>
                </a:extLst>
              </p:cNvPr>
              <p:cNvSpPr/>
              <p:nvPr/>
            </p:nvSpPr>
            <p:spPr>
              <a:xfrm>
                <a:off x="3786351" y="2027056"/>
                <a:ext cx="282745" cy="152935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5888F5A6-A82E-5502-A36D-E4E465647DD4}"/>
                  </a:ext>
                </a:extLst>
              </p:cNvPr>
              <p:cNvSpPr/>
              <p:nvPr/>
            </p:nvSpPr>
            <p:spPr>
              <a:xfrm>
                <a:off x="3917973" y="1200253"/>
                <a:ext cx="96108" cy="787388"/>
              </a:xfrm>
              <a:custGeom>
                <a:avLst/>
                <a:gdLst>
                  <a:gd name="connsiteX0" fmla="*/ 0 w 158368"/>
                  <a:gd name="connsiteY0" fmla="*/ 0 h 1323443"/>
                  <a:gd name="connsiteX1" fmla="*/ 158369 w 158368"/>
                  <a:gd name="connsiteY1" fmla="*/ 1323444 h 1323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368" h="1323443">
                    <a:moveTo>
                      <a:pt x="0" y="0"/>
                    </a:moveTo>
                    <a:lnTo>
                      <a:pt x="158369" y="1323444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AF5CDD26-0302-152C-C1A8-AE0A73014858}"/>
                  </a:ext>
                </a:extLst>
              </p:cNvPr>
              <p:cNvSpPr/>
              <p:nvPr/>
            </p:nvSpPr>
            <p:spPr>
              <a:xfrm>
                <a:off x="3396357" y="1491784"/>
                <a:ext cx="346011" cy="485874"/>
              </a:xfrm>
              <a:custGeom>
                <a:avLst/>
                <a:gdLst>
                  <a:gd name="connsiteX0" fmla="*/ 0 w 570159"/>
                  <a:gd name="connsiteY0" fmla="*/ 0 h 816657"/>
                  <a:gd name="connsiteX1" fmla="*/ 570160 w 570159"/>
                  <a:gd name="connsiteY1" fmla="*/ 816658 h 81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0159" h="816657">
                    <a:moveTo>
                      <a:pt x="0" y="0"/>
                    </a:moveTo>
                    <a:lnTo>
                      <a:pt x="570160" y="816658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BE01EBBD-F9D3-92D8-78F5-BA91409D6C3B}"/>
                  </a:ext>
                </a:extLst>
              </p:cNvPr>
              <p:cNvSpPr/>
              <p:nvPr/>
            </p:nvSpPr>
            <p:spPr>
              <a:xfrm>
                <a:off x="3045364" y="1458329"/>
                <a:ext cx="705727" cy="674429"/>
              </a:xfrm>
              <a:custGeom>
                <a:avLst/>
                <a:gdLst>
                  <a:gd name="connsiteX0" fmla="*/ 0 w 1162900"/>
                  <a:gd name="connsiteY0" fmla="*/ 0 h 1133580"/>
                  <a:gd name="connsiteX1" fmla="*/ 1162900 w 1162900"/>
                  <a:gd name="connsiteY1" fmla="*/ 1133580 h 1133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900" h="1133580">
                    <a:moveTo>
                      <a:pt x="0" y="0"/>
                    </a:moveTo>
                    <a:lnTo>
                      <a:pt x="1162900" y="1133580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ECABAC3-213E-8F29-4684-5BA00ED34123}"/>
                  </a:ext>
                </a:extLst>
              </p:cNvPr>
              <p:cNvSpPr/>
              <p:nvPr/>
            </p:nvSpPr>
            <p:spPr>
              <a:xfrm>
                <a:off x="3888724" y="1467888"/>
                <a:ext cx="116325" cy="666552"/>
              </a:xfrm>
              <a:custGeom>
                <a:avLst/>
                <a:gdLst>
                  <a:gd name="connsiteX0" fmla="*/ 0 w 191681"/>
                  <a:gd name="connsiteY0" fmla="*/ 0 h 1120341"/>
                  <a:gd name="connsiteX1" fmla="*/ 191681 w 191681"/>
                  <a:gd name="connsiteY1" fmla="*/ 1120342 h 112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681" h="1120341">
                    <a:moveTo>
                      <a:pt x="0" y="0"/>
                    </a:moveTo>
                    <a:lnTo>
                      <a:pt x="191681" y="1120342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5953F488-DD54-F8C2-EA2D-4F5E11D16C38}"/>
                  </a:ext>
                </a:extLst>
              </p:cNvPr>
              <p:cNvSpPr/>
              <p:nvPr/>
            </p:nvSpPr>
            <p:spPr>
              <a:xfrm>
                <a:off x="4205594" y="2050952"/>
                <a:ext cx="282745" cy="152935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grpSp>
            <p:nvGrpSpPr>
              <p:cNvPr id="442" name="Graphic 4">
                <a:extLst>
                  <a:ext uri="{FF2B5EF4-FFF2-40B4-BE49-F238E27FC236}">
                    <a16:creationId xmlns:a16="http://schemas.microsoft.com/office/drawing/2014/main" id="{00AE4B8E-E221-3E15-9414-06BB0712561B}"/>
                  </a:ext>
                </a:extLst>
              </p:cNvPr>
              <p:cNvGrpSpPr/>
              <p:nvPr/>
            </p:nvGrpSpPr>
            <p:grpSpPr>
              <a:xfrm>
                <a:off x="3101274" y="949344"/>
                <a:ext cx="740719" cy="501817"/>
                <a:chOff x="3430573" y="986353"/>
                <a:chExt cx="1220560" cy="843455"/>
              </a:xfrm>
            </p:grpSpPr>
            <p:sp>
              <p:nvSpPr>
                <p:cNvPr id="517" name="Freeform: Shape 516">
                  <a:extLst>
                    <a:ext uri="{FF2B5EF4-FFF2-40B4-BE49-F238E27FC236}">
                      <a16:creationId xmlns:a16="http://schemas.microsoft.com/office/drawing/2014/main" id="{ECB2FE92-9175-1E81-4A83-D440E7D0D455}"/>
                    </a:ext>
                  </a:extLst>
                </p:cNvPr>
                <p:cNvSpPr/>
                <p:nvPr/>
              </p:nvSpPr>
              <p:spPr>
                <a:xfrm>
                  <a:off x="3430573" y="986353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18" name="Freeform: Shape 517">
                  <a:extLst>
                    <a:ext uri="{FF2B5EF4-FFF2-40B4-BE49-F238E27FC236}">
                      <a16:creationId xmlns:a16="http://schemas.microsoft.com/office/drawing/2014/main" id="{85B0E187-D764-87C0-05C5-EF7CC0BC6EE1}"/>
                    </a:ext>
                  </a:extLst>
                </p:cNvPr>
                <p:cNvSpPr/>
                <p:nvPr/>
              </p:nvSpPr>
              <p:spPr>
                <a:xfrm>
                  <a:off x="3688574" y="1214328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19" name="Freeform: Shape 518">
                  <a:extLst>
                    <a:ext uri="{FF2B5EF4-FFF2-40B4-BE49-F238E27FC236}">
                      <a16:creationId xmlns:a16="http://schemas.microsoft.com/office/drawing/2014/main" id="{23A03783-B2FA-0266-44F2-46FA6B29D1B1}"/>
                    </a:ext>
                  </a:extLst>
                </p:cNvPr>
                <p:cNvSpPr/>
                <p:nvPr/>
              </p:nvSpPr>
              <p:spPr>
                <a:xfrm>
                  <a:off x="3688574" y="1431984"/>
                  <a:ext cx="255181" cy="174501"/>
                </a:xfrm>
                <a:custGeom>
                  <a:avLst/>
                  <a:gdLst>
                    <a:gd name="connsiteX0" fmla="*/ -186 w 255181"/>
                    <a:gd name="connsiteY0" fmla="*/ -27 h 174501"/>
                    <a:gd name="connsiteX1" fmla="*/ 254995 w 255181"/>
                    <a:gd name="connsiteY1" fmla="*/ -27 h 174501"/>
                    <a:gd name="connsiteX2" fmla="*/ 254995 w 255181"/>
                    <a:gd name="connsiteY2" fmla="*/ 174474 h 174501"/>
                    <a:gd name="connsiteX3" fmla="*/ -186 w 255181"/>
                    <a:gd name="connsiteY3" fmla="*/ 174474 h 174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501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4"/>
                      </a:lnTo>
                      <a:lnTo>
                        <a:pt x="-186" y="1744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0" name="Freeform: Shape 519">
                  <a:extLst>
                    <a:ext uri="{FF2B5EF4-FFF2-40B4-BE49-F238E27FC236}">
                      <a16:creationId xmlns:a16="http://schemas.microsoft.com/office/drawing/2014/main" id="{41432A79-16CC-FE25-CDF8-BDBD3F8457FD}"/>
                    </a:ext>
                  </a:extLst>
                </p:cNvPr>
                <p:cNvSpPr/>
                <p:nvPr/>
              </p:nvSpPr>
              <p:spPr>
                <a:xfrm>
                  <a:off x="3547725" y="1301579"/>
                  <a:ext cx="150576" cy="8032"/>
                </a:xfrm>
                <a:custGeom>
                  <a:avLst/>
                  <a:gdLst>
                    <a:gd name="connsiteX0" fmla="*/ 150391 w 150576"/>
                    <a:gd name="connsiteY0" fmla="*/ -27 h 8032"/>
                    <a:gd name="connsiteX1" fmla="*/ -186 w 150576"/>
                    <a:gd name="connsiteY1" fmla="*/ -27 h 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576" h="8032">
                      <a:moveTo>
                        <a:pt x="150391" y="-27"/>
                      </a:move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139C7E8F-A292-3894-A34F-536F39D79182}"/>
                    </a:ext>
                  </a:extLst>
                </p:cNvPr>
                <p:cNvSpPr/>
                <p:nvPr/>
              </p:nvSpPr>
              <p:spPr>
                <a:xfrm>
                  <a:off x="3946567" y="1655309"/>
                  <a:ext cx="255181" cy="174498"/>
                </a:xfrm>
                <a:custGeom>
                  <a:avLst/>
                  <a:gdLst>
                    <a:gd name="connsiteX0" fmla="*/ -186 w 255181"/>
                    <a:gd name="connsiteY0" fmla="*/ -27 h 174498"/>
                    <a:gd name="connsiteX1" fmla="*/ 254995 w 255181"/>
                    <a:gd name="connsiteY1" fmla="*/ -27 h 174498"/>
                    <a:gd name="connsiteX2" fmla="*/ 254995 w 255181"/>
                    <a:gd name="connsiteY2" fmla="*/ 174472 h 174498"/>
                    <a:gd name="connsiteX3" fmla="*/ -186 w 255181"/>
                    <a:gd name="connsiteY3" fmla="*/ 174472 h 174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8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2"/>
                      </a:lnTo>
                      <a:lnTo>
                        <a:pt x="-186" y="1744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41EF2350-9892-4206-87DA-0F0E5812CC0C}"/>
                    </a:ext>
                  </a:extLst>
                </p:cNvPr>
                <p:cNvSpPr/>
                <p:nvPr/>
              </p:nvSpPr>
              <p:spPr>
                <a:xfrm>
                  <a:off x="3816161" y="1593625"/>
                  <a:ext cx="140134" cy="148930"/>
                </a:xfrm>
                <a:custGeom>
                  <a:avLst/>
                  <a:gdLst>
                    <a:gd name="connsiteX0" fmla="*/ 139948 w 140134"/>
                    <a:gd name="connsiteY0" fmla="*/ 148903 h 148930"/>
                    <a:gd name="connsiteX1" fmla="*/ -186 w 140134"/>
                    <a:gd name="connsiteY1" fmla="*/ 148903 h 148930"/>
                    <a:gd name="connsiteX2" fmla="*/ -186 w 140134"/>
                    <a:gd name="connsiteY2" fmla="*/ -27 h 148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148930">
                      <a:moveTo>
                        <a:pt x="139948" y="148903"/>
                      </a:moveTo>
                      <a:lnTo>
                        <a:pt x="-186" y="148903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3" name="Freeform: Shape 522">
                  <a:extLst>
                    <a:ext uri="{FF2B5EF4-FFF2-40B4-BE49-F238E27FC236}">
                      <a16:creationId xmlns:a16="http://schemas.microsoft.com/office/drawing/2014/main" id="{E9151868-868E-E799-F88C-219CA479C9CD}"/>
                    </a:ext>
                  </a:extLst>
                </p:cNvPr>
                <p:cNvSpPr/>
                <p:nvPr/>
              </p:nvSpPr>
              <p:spPr>
                <a:xfrm>
                  <a:off x="3558168" y="1152644"/>
                  <a:ext cx="140134" cy="366588"/>
                </a:xfrm>
                <a:custGeom>
                  <a:avLst/>
                  <a:gdLst>
                    <a:gd name="connsiteX0" fmla="*/ 139948 w 140134"/>
                    <a:gd name="connsiteY0" fmla="*/ 366561 h 366588"/>
                    <a:gd name="connsiteX1" fmla="*/ -186 w 140134"/>
                    <a:gd name="connsiteY1" fmla="*/ 366561 h 366588"/>
                    <a:gd name="connsiteX2" fmla="*/ -186 w 140134"/>
                    <a:gd name="connsiteY2" fmla="*/ -27 h 3665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366588">
                      <a:moveTo>
                        <a:pt x="139948" y="366561"/>
                      </a:moveTo>
                      <a:lnTo>
                        <a:pt x="-186" y="366561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4" name="Freeform: Shape 523">
                  <a:extLst>
                    <a:ext uri="{FF2B5EF4-FFF2-40B4-BE49-F238E27FC236}">
                      <a16:creationId xmlns:a16="http://schemas.microsoft.com/office/drawing/2014/main" id="{F45ACFE0-3A1F-C3BE-93F0-70B204429ABF}"/>
                    </a:ext>
                  </a:extLst>
                </p:cNvPr>
                <p:cNvSpPr/>
                <p:nvPr/>
              </p:nvSpPr>
              <p:spPr>
                <a:xfrm>
                  <a:off x="4137951" y="986353"/>
                  <a:ext cx="255189" cy="174499"/>
                </a:xfrm>
                <a:custGeom>
                  <a:avLst/>
                  <a:gdLst>
                    <a:gd name="connsiteX0" fmla="*/ -186 w 255189"/>
                    <a:gd name="connsiteY0" fmla="*/ -27 h 174499"/>
                    <a:gd name="connsiteX1" fmla="*/ 255004 w 255189"/>
                    <a:gd name="connsiteY1" fmla="*/ -27 h 174499"/>
                    <a:gd name="connsiteX2" fmla="*/ 255004 w 255189"/>
                    <a:gd name="connsiteY2" fmla="*/ 174473 h 174499"/>
                    <a:gd name="connsiteX3" fmla="*/ -186 w 255189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9" h="174499">
                      <a:moveTo>
                        <a:pt x="-186" y="-27"/>
                      </a:moveTo>
                      <a:lnTo>
                        <a:pt x="255004" y="-27"/>
                      </a:lnTo>
                      <a:lnTo>
                        <a:pt x="255004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5" name="Freeform: Shape 524">
                  <a:extLst>
                    <a:ext uri="{FF2B5EF4-FFF2-40B4-BE49-F238E27FC236}">
                      <a16:creationId xmlns:a16="http://schemas.microsoft.com/office/drawing/2014/main" id="{28961301-4863-D57F-5A26-6E2326076CC5}"/>
                    </a:ext>
                  </a:extLst>
                </p:cNvPr>
                <p:cNvSpPr/>
                <p:nvPr/>
              </p:nvSpPr>
              <p:spPr>
                <a:xfrm>
                  <a:off x="4395953" y="1209677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 dirty="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6" name="Freeform: Shape 525">
                  <a:extLst>
                    <a:ext uri="{FF2B5EF4-FFF2-40B4-BE49-F238E27FC236}">
                      <a16:creationId xmlns:a16="http://schemas.microsoft.com/office/drawing/2014/main" id="{2D234D40-69C5-609B-6AB9-EC9459213CD7}"/>
                    </a:ext>
                  </a:extLst>
                </p:cNvPr>
                <p:cNvSpPr/>
                <p:nvPr/>
              </p:nvSpPr>
              <p:spPr>
                <a:xfrm>
                  <a:off x="4265546" y="1147993"/>
                  <a:ext cx="140134" cy="148934"/>
                </a:xfrm>
                <a:custGeom>
                  <a:avLst/>
                  <a:gdLst>
                    <a:gd name="connsiteX0" fmla="*/ 139948 w 140134"/>
                    <a:gd name="connsiteY0" fmla="*/ 148907 h 148934"/>
                    <a:gd name="connsiteX1" fmla="*/ -186 w 140134"/>
                    <a:gd name="connsiteY1" fmla="*/ 148907 h 148934"/>
                    <a:gd name="connsiteX2" fmla="*/ -186 w 140134"/>
                    <a:gd name="connsiteY2" fmla="*/ -27 h 14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148934">
                      <a:moveTo>
                        <a:pt x="139948" y="148907"/>
                      </a:moveTo>
                      <a:lnTo>
                        <a:pt x="-186" y="148907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7" name="Freeform: Shape 526">
                  <a:extLst>
                    <a:ext uri="{FF2B5EF4-FFF2-40B4-BE49-F238E27FC236}">
                      <a16:creationId xmlns:a16="http://schemas.microsoft.com/office/drawing/2014/main" id="{56936C20-60F4-8B24-7C8A-00AE936B1374}"/>
                    </a:ext>
                  </a:extLst>
                </p:cNvPr>
                <p:cNvSpPr/>
                <p:nvPr/>
              </p:nvSpPr>
              <p:spPr>
                <a:xfrm>
                  <a:off x="4190262" y="1368657"/>
                  <a:ext cx="333285" cy="373897"/>
                </a:xfrm>
                <a:custGeom>
                  <a:avLst/>
                  <a:gdLst>
                    <a:gd name="connsiteX0" fmla="*/ 333100 w 333285"/>
                    <a:gd name="connsiteY0" fmla="*/ -27 h 373897"/>
                    <a:gd name="connsiteX1" fmla="*/ 333100 w 333285"/>
                    <a:gd name="connsiteY1" fmla="*/ 373870 h 373897"/>
                    <a:gd name="connsiteX2" fmla="*/ -186 w 333285"/>
                    <a:gd name="connsiteY2" fmla="*/ 373870 h 373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3285" h="373897">
                      <a:moveTo>
                        <a:pt x="333100" y="-27"/>
                      </a:moveTo>
                      <a:lnTo>
                        <a:pt x="333100" y="373870"/>
                      </a:lnTo>
                      <a:lnTo>
                        <a:pt x="-186" y="37387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EBA89C79-36F2-7F16-1403-4BF3159CEB5F}"/>
                    </a:ext>
                  </a:extLst>
                </p:cNvPr>
                <p:cNvSpPr/>
                <p:nvPr/>
              </p:nvSpPr>
              <p:spPr>
                <a:xfrm>
                  <a:off x="3932968" y="1345772"/>
                  <a:ext cx="472712" cy="8032"/>
                </a:xfrm>
                <a:custGeom>
                  <a:avLst/>
                  <a:gdLst>
                    <a:gd name="connsiteX0" fmla="*/ 472527 w 472712"/>
                    <a:gd name="connsiteY0" fmla="*/ -27 h 8032"/>
                    <a:gd name="connsiteX1" fmla="*/ -186 w 472712"/>
                    <a:gd name="connsiteY1" fmla="*/ -27 h 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2712" h="8032">
                      <a:moveTo>
                        <a:pt x="472527" y="-27"/>
                      </a:move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</p:grp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A8C12C-0EC8-1CB2-B61C-B08AEAD48B6E}"/>
                  </a:ext>
                </a:extLst>
              </p:cNvPr>
              <p:cNvSpPr/>
              <p:nvPr/>
            </p:nvSpPr>
            <p:spPr>
              <a:xfrm>
                <a:off x="3960088" y="943272"/>
                <a:ext cx="200594" cy="218748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L" sz="2400" b="1" dirty="0">
                    <a:latin typeface="Gilmer Bold" pitchFamily="2" charset="77"/>
                  </a:rPr>
                  <a:t>B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53CE36-1D6F-B3BF-3ABE-1A8C9290056B}"/>
              </a:ext>
            </a:extLst>
          </p:cNvPr>
          <p:cNvGrpSpPr/>
          <p:nvPr/>
        </p:nvGrpSpPr>
        <p:grpSpPr>
          <a:xfrm>
            <a:off x="1708317" y="2708750"/>
            <a:ext cx="10324499" cy="3840570"/>
            <a:chOff x="1708317" y="2708750"/>
            <a:chExt cx="10324499" cy="384057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EE9B38-05B6-2ADE-7851-8D6C92DA9FEB}"/>
                </a:ext>
              </a:extLst>
            </p:cNvPr>
            <p:cNvSpPr txBox="1"/>
            <p:nvPr/>
          </p:nvSpPr>
          <p:spPr>
            <a:xfrm>
              <a:off x="1712644" y="5515883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FB9BDF-60A7-5237-8E87-EE427F21B96C}"/>
                </a:ext>
              </a:extLst>
            </p:cNvPr>
            <p:cNvSpPr txBox="1"/>
            <p:nvPr/>
          </p:nvSpPr>
          <p:spPr>
            <a:xfrm>
              <a:off x="11525946" y="2708750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D73178-8C15-8D17-448C-C12295A44CA6}"/>
                </a:ext>
              </a:extLst>
            </p:cNvPr>
            <p:cNvSpPr txBox="1"/>
            <p:nvPr/>
          </p:nvSpPr>
          <p:spPr>
            <a:xfrm>
              <a:off x="11525946" y="3975026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E55AF5-57B3-7546-F153-2798CD8F8D15}"/>
                </a:ext>
              </a:extLst>
            </p:cNvPr>
            <p:cNvSpPr txBox="1"/>
            <p:nvPr/>
          </p:nvSpPr>
          <p:spPr>
            <a:xfrm>
              <a:off x="11525946" y="4301683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1469D7F-0FB2-C985-5364-FCC245D66016}"/>
                </a:ext>
              </a:extLst>
            </p:cNvPr>
            <p:cNvSpPr txBox="1"/>
            <p:nvPr/>
          </p:nvSpPr>
          <p:spPr>
            <a:xfrm>
              <a:off x="6755539" y="5382561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918BD0-4D3F-538F-7CED-7729B3DCAFEE}"/>
                </a:ext>
              </a:extLst>
            </p:cNvPr>
            <p:cNvSpPr txBox="1"/>
            <p:nvPr/>
          </p:nvSpPr>
          <p:spPr>
            <a:xfrm>
              <a:off x="8078925" y="5382561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NL"/>
              </a:defPPr>
              <a:lvl1pPr>
                <a:defRPr sz="3200" b="1">
                  <a:solidFill>
                    <a:srgbClr val="00B050"/>
                  </a:solidFill>
                </a:defRPr>
              </a:lvl1pPr>
            </a:lstStyle>
            <a:p>
              <a:r>
                <a:rPr lang="en-NL" dirty="0">
                  <a:sym typeface="Wingdings" panose="05000000000000000000" pitchFamily="2" charset="2"/>
                </a:rPr>
                <a:t></a:t>
              </a:r>
              <a:endParaRPr lang="en-NL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1989F2-255E-D1FB-AAA0-99D7A8A7CA1A}"/>
                </a:ext>
              </a:extLst>
            </p:cNvPr>
            <p:cNvSpPr txBox="1"/>
            <p:nvPr/>
          </p:nvSpPr>
          <p:spPr>
            <a:xfrm>
              <a:off x="1708317" y="5964545"/>
              <a:ext cx="506870" cy="584775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ln w="19050">
                    <a:solidFill>
                      <a:srgbClr val="00B050"/>
                    </a:solidFill>
                    <a:prstDash val="sysDot"/>
                  </a:ln>
                  <a:solidFill>
                    <a:schemeClr val="bg1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ln w="19050">
                  <a:solidFill>
                    <a:srgbClr val="00B050"/>
                  </a:solidFill>
                  <a:prstDash val="sysDot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06327B0-AED6-D187-F61D-F0061C1CFEAE}"/>
              </a:ext>
            </a:extLst>
          </p:cNvPr>
          <p:cNvSpPr txBox="1"/>
          <p:nvPr/>
        </p:nvSpPr>
        <p:spPr>
          <a:xfrm>
            <a:off x="6569399" y="5769386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NL" sz="3200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48C18C-DFBC-5FB0-134C-E0BEE0E68FAB}"/>
              </a:ext>
            </a:extLst>
          </p:cNvPr>
          <p:cNvSpPr txBox="1"/>
          <p:nvPr/>
        </p:nvSpPr>
        <p:spPr>
          <a:xfrm>
            <a:off x="8446569" y="5769386"/>
            <a:ext cx="506870" cy="58477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none" rtlCol="0">
            <a:spAutoFit/>
          </a:bodyPr>
          <a:lstStyle/>
          <a:p>
            <a:r>
              <a:rPr lang="en-NL" sz="3200" b="1" dirty="0">
                <a:ln w="19050">
                  <a:solidFill>
                    <a:srgbClr val="00B050"/>
                  </a:solidFill>
                  <a:prstDash val="solid"/>
                </a:ln>
                <a:solidFill>
                  <a:schemeClr val="bg1"/>
                </a:solidFill>
                <a:sym typeface="Wingdings" panose="05000000000000000000" pitchFamily="2" charset="2"/>
              </a:rPr>
              <a:t></a:t>
            </a:r>
            <a:endParaRPr lang="en-NL" sz="3200" b="1" dirty="0">
              <a:ln w="19050">
                <a:solidFill>
                  <a:srgbClr val="00B050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96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D33B-22A4-5863-FDA6-CB79176F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Talks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822FD-F596-904C-5BE3-35E11923F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pPr lvl="1"/>
            <a:r>
              <a:rPr lang="en-US" dirty="0" err="1"/>
              <a:t>LangDev</a:t>
            </a:r>
            <a:r>
              <a:rPr lang="en-US" dirty="0"/>
              <a:t> 2023 </a:t>
            </a:r>
            <a:r>
              <a:rPr lang="nl-NL" dirty="0"/>
              <a:t>(</a:t>
            </a:r>
            <a:r>
              <a:rPr lang="nl-NL" dirty="0">
                <a:hlinkClick r:id="rId2"/>
              </a:rPr>
              <a:t>slides</a:t>
            </a:r>
            <a:r>
              <a:rPr lang="nl-NL" dirty="0"/>
              <a:t>, </a:t>
            </a:r>
            <a:r>
              <a:rPr lang="nl-NL" dirty="0">
                <a:hlinkClick r:id="rId3"/>
              </a:rPr>
              <a:t>video</a:t>
            </a:r>
            <a:r>
              <a:rPr lang="nl-NL" dirty="0"/>
              <a:t>)</a:t>
            </a:r>
          </a:p>
          <a:p>
            <a:pPr lvl="1"/>
            <a:r>
              <a:rPr lang="nl-NL" dirty="0" err="1"/>
              <a:t>LangDev</a:t>
            </a:r>
            <a:r>
              <a:rPr lang="nl-NL" dirty="0"/>
              <a:t> 2024 (</a:t>
            </a:r>
            <a:r>
              <a:rPr lang="nl-NL" dirty="0">
                <a:hlinkClick r:id="rId4"/>
              </a:rPr>
              <a:t>slides</a:t>
            </a:r>
            <a:r>
              <a:rPr lang="nl-NL" dirty="0"/>
              <a:t>, </a:t>
            </a:r>
            <a:r>
              <a:rPr lang="nl-NL" dirty="0">
                <a:hlinkClick r:id="rId5"/>
              </a:rPr>
              <a:t>video</a:t>
            </a:r>
            <a:r>
              <a:rPr lang="nl-NL" dirty="0"/>
              <a:t>)</a:t>
            </a:r>
          </a:p>
          <a:p>
            <a:pPr lvl="1"/>
            <a:r>
              <a:rPr lang="en-US" dirty="0"/>
              <a:t>SEN Symposium 2024 (</a:t>
            </a:r>
            <a:r>
              <a:rPr lang="en-US" dirty="0">
                <a:hlinkClick r:id="rId6"/>
              </a:rPr>
              <a:t>conference</a:t>
            </a:r>
            <a:r>
              <a:rPr lang="en-US" dirty="0"/>
              <a:t>, </a:t>
            </a:r>
            <a:r>
              <a:rPr lang="en-US" dirty="0">
                <a:hlinkClick r:id="rId7"/>
              </a:rPr>
              <a:t>slides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MODELS 2024 (</a:t>
            </a:r>
            <a:r>
              <a:rPr lang="en-US" dirty="0">
                <a:hlinkClick r:id="rId8"/>
              </a:rPr>
              <a:t>conference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MBSE 2025 (</a:t>
            </a:r>
            <a:r>
              <a:rPr lang="en-US" dirty="0">
                <a:hlinkClick r:id="rId9"/>
              </a:rPr>
              <a:t>conference</a:t>
            </a:r>
            <a:r>
              <a:rPr lang="en-US" dirty="0"/>
              <a:t>)</a:t>
            </a:r>
          </a:p>
          <a:p>
            <a:endParaRPr lang="nl-NL" dirty="0"/>
          </a:p>
          <a:p>
            <a:r>
              <a:rPr lang="en-US" dirty="0"/>
              <a:t>Working documents</a:t>
            </a:r>
          </a:p>
          <a:p>
            <a:pPr lvl="1"/>
            <a:r>
              <a:rPr lang="en-US" dirty="0">
                <a:hlinkClick r:id="rId10"/>
              </a:rPr>
              <a:t>Roadmap</a:t>
            </a:r>
            <a:endParaRPr lang="en-US" dirty="0"/>
          </a:p>
          <a:p>
            <a:pPr lvl="1"/>
            <a:r>
              <a:rPr lang="en-US" dirty="0">
                <a:hlinkClick r:id="rId11"/>
              </a:rPr>
              <a:t>Reference architecture</a:t>
            </a:r>
            <a:endParaRPr lang="en-US" dirty="0"/>
          </a:p>
          <a:p>
            <a:pPr lvl="1"/>
            <a:r>
              <a:rPr lang="en-US" dirty="0">
                <a:hlinkClick r:id="rId12"/>
              </a:rPr>
              <a:t>Use cases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5E66F7-D942-31CA-DC4C-21AD88554B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01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E5FF0-9BE7-A015-6E5E-38C0EE9D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talks about LionWeb @ </a:t>
            </a:r>
            <a:r>
              <a:rPr lang="en-US" dirty="0" err="1"/>
              <a:t>LangDev</a:t>
            </a:r>
            <a:r>
              <a:rPr lang="en-US" dirty="0"/>
              <a:t> 25</a:t>
            </a:r>
            <a:endParaRPr lang="en-NL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D9AE68A-A86D-B03C-ED46-4EA21F42EE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323774"/>
              </p:ext>
            </p:extLst>
          </p:nvPr>
        </p:nvGraphicFramePr>
        <p:xfrm>
          <a:off x="1013480" y="1693813"/>
          <a:ext cx="10165039" cy="46876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08755">
                  <a:extLst>
                    <a:ext uri="{9D8B030D-6E8A-4147-A177-3AD203B41FA5}">
                      <a16:colId xmlns:a16="http://schemas.microsoft.com/office/drawing/2014/main" val="1182643446"/>
                    </a:ext>
                  </a:extLst>
                </a:gridCol>
                <a:gridCol w="2244436">
                  <a:extLst>
                    <a:ext uri="{9D8B030D-6E8A-4147-A177-3AD203B41FA5}">
                      <a16:colId xmlns:a16="http://schemas.microsoft.com/office/drawing/2014/main" val="713698797"/>
                    </a:ext>
                  </a:extLst>
                </a:gridCol>
                <a:gridCol w="2011848">
                  <a:extLst>
                    <a:ext uri="{9D8B030D-6E8A-4147-A177-3AD203B41FA5}">
                      <a16:colId xmlns:a16="http://schemas.microsoft.com/office/drawing/2014/main" val="587666847"/>
                    </a:ext>
                  </a:extLst>
                </a:gridCol>
              </a:tblGrid>
              <a:tr h="684249"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Speaker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Affiliation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05721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US" sz="1600" b="1" i="0" dirty="0">
                          <a:latin typeface="Gill Sans MT" panose="020B0502020104020203" pitchFamily="34" charset="77"/>
                          <a:hlinkClick r:id="rId2"/>
                        </a:rPr>
                        <a:t>Protostar: an AST solution for ANTLR4 and LionWeb</a:t>
                      </a:r>
                      <a:br>
                        <a:rPr lang="en-US" sz="1600" b="0" i="0" dirty="0">
                          <a:latin typeface="Gill Sans MT" panose="020B0502020104020203" pitchFamily="34" charset="77"/>
                        </a:rPr>
                      </a:br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Thursday 9:30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Alessio </a:t>
                      </a:r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Stalla</a:t>
                      </a:r>
                      <a:endParaRPr lang="en-GB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latin typeface="Gill Sans MT" panose="020B0502020104020203" pitchFamily="34" charset="77"/>
                        </a:rPr>
                        <a:t>Strumenta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0658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GB" sz="1600" b="1" i="0" dirty="0" err="1">
                          <a:latin typeface="Gill Sans MT" panose="020B0502020104020203" pitchFamily="34" charset="77"/>
                          <a:hlinkClick r:id="rId3"/>
                        </a:rPr>
                        <a:t>LionWeb’s</a:t>
                      </a:r>
                      <a:r>
                        <a:rPr lang="en-GB" sz="1600" b="1" i="0" dirty="0">
                          <a:latin typeface="Gill Sans MT" panose="020B0502020104020203" pitchFamily="34" charset="77"/>
                          <a:hlinkClick r:id="rId3"/>
                        </a:rPr>
                        <a:t> delta protocol: incremental model changes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Thursday 15:00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Meinte</a:t>
                      </a: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 Boersma,</a:t>
                      </a:r>
                      <a:br>
                        <a:rPr lang="en-GB" sz="1600" b="0" i="0" dirty="0">
                          <a:latin typeface="Gill Sans MT" panose="020B0502020104020203" pitchFamily="34" charset="77"/>
                        </a:rPr>
                      </a:b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Niko Stotz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DSL Consultancy,</a:t>
                      </a:r>
                      <a:br>
                        <a:rPr lang="en-GB" sz="1600" b="0" i="0" dirty="0">
                          <a:latin typeface="Gill Sans MT" panose="020B0502020104020203" pitchFamily="34" charset="77"/>
                        </a:rPr>
                      </a:b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F1RE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84945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GB" sz="1600" b="1" i="0" dirty="0">
                          <a:latin typeface="Gill Sans MT" panose="020B0502020104020203" pitchFamily="34" charset="77"/>
                          <a:hlinkClick r:id="rId4"/>
                        </a:rPr>
                        <a:t>Making DSLs conversable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Thursday 15:30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i="0" dirty="0">
                          <a:latin typeface="Gill Sans MT" panose="020B0502020104020203" pitchFamily="34" charset="77"/>
                        </a:rPr>
                        <a:t>Krishna Narasimhan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F1RE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40246"/>
                  </a:ext>
                </a:extLst>
              </a:tr>
              <a:tr h="455285">
                <a:tc>
                  <a:txBody>
                    <a:bodyPr/>
                    <a:lstStyle/>
                    <a:p>
                      <a:r>
                        <a:rPr lang="en-US" sz="1600" b="1" i="0" dirty="0">
                          <a:latin typeface="Gill Sans MT" panose="020B0502020104020203" pitchFamily="34" charset="77"/>
                          <a:hlinkClick r:id="rId5"/>
                        </a:rPr>
                        <a:t>Freon-Powered: Crafting Web-Native DSL Editors That Wow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Thursday 17:00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  <a:p>
                      <a:endParaRPr lang="en-NL" sz="1600" b="1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Jos Warmer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i="0" dirty="0" err="1">
                          <a:latin typeface="Gill Sans MT" panose="020B0502020104020203" pitchFamily="34" charset="77"/>
                        </a:rPr>
                        <a:t>OpenModeling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86501"/>
                  </a:ext>
                </a:extLst>
              </a:tr>
              <a:tr h="455285">
                <a:tc>
                  <a:txBody>
                    <a:bodyPr/>
                    <a:lstStyle/>
                    <a:p>
                      <a:r>
                        <a:rPr lang="en-GB" sz="1600" b="1" i="0" dirty="0" err="1">
                          <a:latin typeface="Gill Sans MT" panose="020B0502020104020203" pitchFamily="34" charset="77"/>
                          <a:hlinkClick r:id="rId6"/>
                        </a:rPr>
                        <a:t>SysML</a:t>
                      </a:r>
                      <a:r>
                        <a:rPr lang="en-GB" sz="1600" b="1" i="0" dirty="0">
                          <a:latin typeface="Gill Sans MT" panose="020B0502020104020203" pitchFamily="34" charset="77"/>
                          <a:hlinkClick r:id="rId6"/>
                        </a:rPr>
                        <a:t> v2 language in LionWeb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Friday 10:10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  <a:p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Ulyana Tikhonova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F1RE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7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80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3CC3-F7A3-8F21-044D-9037B594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documentation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B567A-43F7-2A4B-91A3-F9DE0E2E8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lionweb.io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A5CA3-4FB2-9DEE-2141-0047A9113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722" y="2054508"/>
            <a:ext cx="7108556" cy="429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34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098C-481B-6755-DEDD-F8188ED3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outreach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D5343-A2F3-3FDE-8D4E-0F47055EF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core members</a:t>
            </a:r>
          </a:p>
          <a:p>
            <a:pPr marL="1028700" lvl="1" indent="-342900"/>
            <a:r>
              <a:rPr lang="en-US" dirty="0"/>
              <a:t>Pedro Molina / </a:t>
            </a:r>
            <a:r>
              <a:rPr lang="en-US" dirty="0" err="1"/>
              <a:t>Metadev</a:t>
            </a:r>
            <a:endParaRPr lang="en-US" dirty="0"/>
          </a:p>
          <a:p>
            <a:pPr marL="1028700" lvl="1" indent="-342900"/>
            <a:r>
              <a:rPr lang="en-US" dirty="0"/>
              <a:t>Ulyana Tikhonova, Erkan Diken / F1RE</a:t>
            </a:r>
          </a:p>
          <a:p>
            <a:pPr marL="342900" indent="-342900"/>
            <a:r>
              <a:rPr lang="en-US" dirty="0"/>
              <a:t>Office hours</a:t>
            </a:r>
          </a:p>
          <a:p>
            <a:pPr marL="1028700" lvl="1" indent="-342900"/>
            <a:r>
              <a:rPr lang="en-US" dirty="0"/>
              <a:t>Once a month (every second Friday)</a:t>
            </a:r>
          </a:p>
        </p:txBody>
      </p:sp>
    </p:spTree>
    <p:extLst>
      <p:ext uri="{BB962C8B-B14F-4D97-AF65-F5344CB8AC3E}">
        <p14:creationId xmlns:p14="http://schemas.microsoft.com/office/powerpoint/2010/main" val="137616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6F8F-CE05-1A36-DCC5-02E5EF84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Delta protocol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02B17B-5324-BAC2-BED5-97A2197D9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BBEDA40-80BD-42F9-F81D-86B9F2F1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16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AB1224-DD97-A1A6-F8B8-EF6415B9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  <a:endParaRPr lang="en-NL" dirty="0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4E2D59ED-5BD3-B4E3-9F86-B313EFB7112C}"/>
              </a:ext>
            </a:extLst>
          </p:cNvPr>
          <p:cNvGrpSpPr/>
          <p:nvPr/>
        </p:nvGrpSpPr>
        <p:grpSpPr>
          <a:xfrm>
            <a:off x="2500148" y="2701039"/>
            <a:ext cx="2683399" cy="559753"/>
            <a:chOff x="2500148" y="2701039"/>
            <a:chExt cx="2683399" cy="559753"/>
          </a:xfrm>
        </p:grpSpPr>
        <p:sp>
          <p:nvSpPr>
            <p:cNvPr id="14" name="Freeform: Shape 406">
              <a:extLst>
                <a:ext uri="{FF2B5EF4-FFF2-40B4-BE49-F238E27FC236}">
                  <a16:creationId xmlns:a16="http://schemas.microsoft.com/office/drawing/2014/main" id="{7E923068-6C72-7B1F-07D5-24CBBB384EC4}"/>
                </a:ext>
              </a:extLst>
            </p:cNvPr>
            <p:cNvSpPr/>
            <p:nvPr/>
          </p:nvSpPr>
          <p:spPr>
            <a:xfrm>
              <a:off x="4617728" y="2992702"/>
              <a:ext cx="565819" cy="53919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16" name="Graphic 4">
              <a:extLst>
                <a:ext uri="{FF2B5EF4-FFF2-40B4-BE49-F238E27FC236}">
                  <a16:creationId xmlns:a16="http://schemas.microsoft.com/office/drawing/2014/main" id="{EC45F176-9BB3-4B0D-1DD8-F9427727464A}"/>
                </a:ext>
              </a:extLst>
            </p:cNvPr>
            <p:cNvGrpSpPr/>
            <p:nvPr/>
          </p:nvGrpSpPr>
          <p:grpSpPr>
            <a:xfrm>
              <a:off x="3959880" y="2760803"/>
              <a:ext cx="619387" cy="499989"/>
              <a:chOff x="2900048" y="3799582"/>
              <a:chExt cx="765472" cy="630286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01904956-0D37-CD78-8ACE-2709B10B864B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15DB759-F033-FFD3-1E2E-2184473F2EBE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40653CA-A36C-7FB6-9D69-66534EB3030C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FE290661-6B45-F498-2E17-51CDD30AF819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9FEFAD3-761F-11AA-C80D-FE88B87F6E80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DF2F6E9-3949-C808-F2D2-876733126497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74E43AD-1C42-DB77-5BB9-88FAF6129DEF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0D91F8A5-D00B-C2E5-EEC1-0F6DDB110692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34669B7-7A66-4EB1-087C-B43D919DC547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21A9EC7-705C-827F-C8B0-98D15515CDB4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1376C71-7C77-3B55-C561-7B05117FE5FF}"/>
                </a:ext>
              </a:extLst>
            </p:cNvPr>
            <p:cNvSpPr/>
            <p:nvPr/>
          </p:nvSpPr>
          <p:spPr>
            <a:xfrm>
              <a:off x="2500148" y="2701039"/>
              <a:ext cx="1366552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Gilmer Bold" pitchFamily="2" charset="77"/>
                </a:rPr>
                <a:t>Editor B</a:t>
              </a:r>
              <a:endParaRPr lang="en-NL" sz="2400" b="1" dirty="0">
                <a:latin typeface="Gilmer Bold" pitchFamily="2" charset="77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27D2609-D134-6749-0FAE-1F1CDAF053F0}"/>
              </a:ext>
            </a:extLst>
          </p:cNvPr>
          <p:cNvGrpSpPr/>
          <p:nvPr/>
        </p:nvGrpSpPr>
        <p:grpSpPr>
          <a:xfrm>
            <a:off x="2500148" y="1814027"/>
            <a:ext cx="7191704" cy="1898497"/>
            <a:chOff x="2500148" y="1814027"/>
            <a:chExt cx="7191704" cy="1898497"/>
          </a:xfrm>
        </p:grpSpPr>
        <p:sp>
          <p:nvSpPr>
            <p:cNvPr id="13" name="Freeform: Shape 407">
              <a:extLst>
                <a:ext uri="{FF2B5EF4-FFF2-40B4-BE49-F238E27FC236}">
                  <a16:creationId xmlns:a16="http://schemas.microsoft.com/office/drawing/2014/main" id="{67E7D4A4-E5C2-CB7B-57E7-BB4EDB1D287C}"/>
                </a:ext>
              </a:extLst>
            </p:cNvPr>
            <p:cNvSpPr/>
            <p:nvPr/>
          </p:nvSpPr>
          <p:spPr>
            <a:xfrm>
              <a:off x="4593956" y="2135339"/>
              <a:ext cx="705952" cy="420613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grpSp>
          <p:nvGrpSpPr>
            <p:cNvPr id="17" name="Graphic 4">
              <a:extLst>
                <a:ext uri="{FF2B5EF4-FFF2-40B4-BE49-F238E27FC236}">
                  <a16:creationId xmlns:a16="http://schemas.microsoft.com/office/drawing/2014/main" id="{C279008A-5848-61DD-5D40-79CB0ECFB946}"/>
                </a:ext>
              </a:extLst>
            </p:cNvPr>
            <p:cNvGrpSpPr/>
            <p:nvPr/>
          </p:nvGrpSpPr>
          <p:grpSpPr>
            <a:xfrm>
              <a:off x="3959880" y="1913622"/>
              <a:ext cx="619387" cy="499989"/>
              <a:chOff x="2602830" y="2474152"/>
              <a:chExt cx="765472" cy="630286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188B621-9EF5-21FF-0240-3E5F227EC432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711B1DD-88B4-2DB4-D7BC-3C42D20048EA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C2F4845-5E39-EB4E-42A1-5DB84D7D25BB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FFE5F54-9C65-05AF-193C-577CE2806DB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B34B99E-44B5-5132-FB73-9DEA4EDAE148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5EEF66D-3D48-E58F-C673-99C6680CD608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227A058-3168-EA6F-5697-90A7627A2EB2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6A92BC3-EBFA-2FF0-369F-5A079DD7F6E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AF9E3D0-7D58-3D50-2AD1-1589312EE582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9269487-2A5C-104A-55BC-83B96251E02B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37002E-CC4A-7D39-95F5-267C7A00E5E7}"/>
                </a:ext>
              </a:extLst>
            </p:cNvPr>
            <p:cNvSpPr/>
            <p:nvPr/>
          </p:nvSpPr>
          <p:spPr>
            <a:xfrm>
              <a:off x="2500148" y="1834234"/>
              <a:ext cx="1366552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Gilmer Bold" pitchFamily="2" charset="77"/>
                </a:rPr>
                <a:t>Editor A</a:t>
              </a:r>
              <a:endParaRPr lang="en-NL" sz="2400" b="1" dirty="0">
                <a:latin typeface="Gilmer Bold" pitchFamily="2" charset="77"/>
              </a:endParaRPr>
            </a:p>
          </p:txBody>
        </p:sp>
        <p:sp>
          <p:nvSpPr>
            <p:cNvPr id="41" name="Freeform: Shape 405">
              <a:extLst>
                <a:ext uri="{FF2B5EF4-FFF2-40B4-BE49-F238E27FC236}">
                  <a16:creationId xmlns:a16="http://schemas.microsoft.com/office/drawing/2014/main" id="{CB931E6C-37E1-691A-0049-A66A8B60CD8E}"/>
                </a:ext>
              </a:extLst>
            </p:cNvPr>
            <p:cNvSpPr/>
            <p:nvPr/>
          </p:nvSpPr>
          <p:spPr>
            <a:xfrm>
              <a:off x="6591378" y="2150160"/>
              <a:ext cx="718425" cy="40579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51" name="Graphic 4">
              <a:extLst>
                <a:ext uri="{FF2B5EF4-FFF2-40B4-BE49-F238E27FC236}">
                  <a16:creationId xmlns:a16="http://schemas.microsoft.com/office/drawing/2014/main" id="{CCA36AA7-A4E3-9601-B756-86E3CF0020EF}"/>
                </a:ext>
              </a:extLst>
            </p:cNvPr>
            <p:cNvGrpSpPr/>
            <p:nvPr/>
          </p:nvGrpSpPr>
          <p:grpSpPr>
            <a:xfrm>
              <a:off x="7312019" y="1903738"/>
              <a:ext cx="583066" cy="571620"/>
              <a:chOff x="6813867" y="1750668"/>
              <a:chExt cx="720584" cy="720584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21FB82E-47ED-06A0-808E-BE066ECE3349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E05B2891-52C1-A969-0A00-1AE40D3F7F05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BE5646D-EEF5-2A3D-3616-124CF6B3DFDA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F18938F-B313-6C69-5B09-9166066ACC6D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D715681-6852-29CE-75F1-5CCEBA669519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DF331CBE-D54F-7CEC-AAF4-8E5C8F7FDCD2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C514D6CC-9D86-6D9F-A212-E273A803B5B2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38DD92F-BE49-D873-F423-01A8FB20F8E2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4FA0E6B-328D-BCD6-5379-B4DA0079BC0A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4BCD6B45-197D-B46A-F5C5-713CD601FBB1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7FE197DB-B1D0-A1EC-49BF-8E1A1916BBB1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56561B4-F833-547F-A393-7AFC752B26C5}"/>
                </a:ext>
              </a:extLst>
            </p:cNvPr>
            <p:cNvSpPr/>
            <p:nvPr/>
          </p:nvSpPr>
          <p:spPr>
            <a:xfrm>
              <a:off x="7953584" y="1863938"/>
              <a:ext cx="1738268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Gilmer Bold" pitchFamily="2" charset="77"/>
                </a:rPr>
                <a:t>Processor </a:t>
              </a:r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7A27FEE-8009-649F-6E8B-94F62341CD6F}"/>
                </a:ext>
              </a:extLst>
            </p:cNvPr>
            <p:cNvGrpSpPr/>
            <p:nvPr/>
          </p:nvGrpSpPr>
          <p:grpSpPr>
            <a:xfrm>
              <a:off x="5172587" y="2189548"/>
              <a:ext cx="1553472" cy="1522976"/>
              <a:chOff x="4733223" y="2737307"/>
              <a:chExt cx="1553472" cy="1522976"/>
            </a:xfrm>
          </p:grpSpPr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9F5C93DA-C54D-C5A2-E451-CB69DA827354}"/>
                  </a:ext>
                </a:extLst>
              </p:cNvPr>
              <p:cNvSpPr/>
              <p:nvPr/>
            </p:nvSpPr>
            <p:spPr>
              <a:xfrm>
                <a:off x="4733223" y="2737307"/>
                <a:ext cx="1553472" cy="1522976"/>
              </a:xfrm>
              <a:custGeom>
                <a:avLst/>
                <a:gdLst>
                  <a:gd name="connsiteX0" fmla="*/ 0 w 1919865"/>
                  <a:gd name="connsiteY0" fmla="*/ 959933 h 1919865"/>
                  <a:gd name="connsiteX1" fmla="*/ 959933 w 1919865"/>
                  <a:gd name="connsiteY1" fmla="*/ 0 h 1919865"/>
                  <a:gd name="connsiteX2" fmla="*/ 1919866 w 1919865"/>
                  <a:gd name="connsiteY2" fmla="*/ 959933 h 1919865"/>
                  <a:gd name="connsiteX3" fmla="*/ 959933 w 1919865"/>
                  <a:gd name="connsiteY3" fmla="*/ 1919866 h 1919865"/>
                  <a:gd name="connsiteX4" fmla="*/ 0 w 1919865"/>
                  <a:gd name="connsiteY4" fmla="*/ 959933 h 1919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865" h="1919865">
                    <a:moveTo>
                      <a:pt x="0" y="959933"/>
                    </a:moveTo>
                    <a:cubicBezTo>
                      <a:pt x="0" y="429777"/>
                      <a:pt x="429777" y="0"/>
                      <a:pt x="959933" y="0"/>
                    </a:cubicBezTo>
                    <a:cubicBezTo>
                      <a:pt x="1490089" y="0"/>
                      <a:pt x="1919866" y="429777"/>
                      <a:pt x="1919866" y="959933"/>
                    </a:cubicBezTo>
                    <a:cubicBezTo>
                      <a:pt x="1919866" y="1490089"/>
                      <a:pt x="1490089" y="1919866"/>
                      <a:pt x="959933" y="1919866"/>
                    </a:cubicBezTo>
                    <a:cubicBezTo>
                      <a:pt x="429777" y="1919866"/>
                      <a:pt x="0" y="1490089"/>
                      <a:pt x="0" y="959933"/>
                    </a:cubicBezTo>
                    <a:close/>
                  </a:path>
                </a:pathLst>
              </a:custGeom>
              <a:solidFill>
                <a:srgbClr val="BFBFBF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9D1FEBD-E6E7-279A-6BD2-229391E51E5A}"/>
                  </a:ext>
                </a:extLst>
              </p:cNvPr>
              <p:cNvSpPr/>
              <p:nvPr/>
            </p:nvSpPr>
            <p:spPr>
              <a:xfrm>
                <a:off x="5314963" y="3925739"/>
                <a:ext cx="376993" cy="203913"/>
              </a:xfrm>
              <a:custGeom>
                <a:avLst/>
                <a:gdLst>
                  <a:gd name="connsiteX0" fmla="*/ 0 w 465908"/>
                  <a:gd name="connsiteY0" fmla="*/ 42839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39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39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39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1B71BEB-A7C5-9051-8885-E12AEE185933}"/>
                  </a:ext>
                </a:extLst>
              </p:cNvPr>
              <p:cNvSpPr/>
              <p:nvPr/>
            </p:nvSpPr>
            <p:spPr>
              <a:xfrm>
                <a:off x="5665958" y="3619870"/>
                <a:ext cx="376993" cy="203913"/>
              </a:xfrm>
              <a:custGeom>
                <a:avLst/>
                <a:gdLst>
                  <a:gd name="connsiteX0" fmla="*/ 0 w 465908"/>
                  <a:gd name="connsiteY0" fmla="*/ 42839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39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39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39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71C66346-4121-ACE4-32F9-4AF6F805714E}"/>
                  </a:ext>
                </a:extLst>
              </p:cNvPr>
              <p:cNvSpPr/>
              <p:nvPr/>
            </p:nvSpPr>
            <p:spPr>
              <a:xfrm>
                <a:off x="4996468" y="3658103"/>
                <a:ext cx="376993" cy="203913"/>
              </a:xfrm>
              <a:custGeom>
                <a:avLst/>
                <a:gdLst>
                  <a:gd name="connsiteX0" fmla="*/ 0 w 465908"/>
                  <a:gd name="connsiteY0" fmla="*/ 42839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39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39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39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417CA99E-9E13-FC61-9015-4280427802CD}"/>
                  </a:ext>
                </a:extLst>
              </p:cNvPr>
              <p:cNvSpPr/>
              <p:nvPr/>
            </p:nvSpPr>
            <p:spPr>
              <a:xfrm>
                <a:off x="4983468" y="3218415"/>
                <a:ext cx="376993" cy="203913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45039C1A-B638-BB9C-3F7B-68A6F2B84FF5}"/>
                  </a:ext>
                </a:extLst>
              </p:cNvPr>
              <p:cNvSpPr/>
              <p:nvPr/>
            </p:nvSpPr>
            <p:spPr>
              <a:xfrm>
                <a:off x="5373463" y="2893428"/>
                <a:ext cx="376993" cy="203913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105AD9E2-C4EE-3F98-A37E-A8833BF14964}"/>
                  </a:ext>
                </a:extLst>
              </p:cNvPr>
              <p:cNvSpPr/>
              <p:nvPr/>
            </p:nvSpPr>
            <p:spPr>
              <a:xfrm>
                <a:off x="5548959" y="3250276"/>
                <a:ext cx="376993" cy="210285"/>
              </a:xfrm>
              <a:custGeom>
                <a:avLst/>
                <a:gdLst>
                  <a:gd name="connsiteX0" fmla="*/ 0 w 465908"/>
                  <a:gd name="connsiteY0" fmla="*/ 44181 h 265086"/>
                  <a:gd name="connsiteX1" fmla="*/ 44181 w 465908"/>
                  <a:gd name="connsiteY1" fmla="*/ 0 h 265086"/>
                  <a:gd name="connsiteX2" fmla="*/ 421728 w 465908"/>
                  <a:gd name="connsiteY2" fmla="*/ 0 h 265086"/>
                  <a:gd name="connsiteX3" fmla="*/ 465909 w 465908"/>
                  <a:gd name="connsiteY3" fmla="*/ 44181 h 265086"/>
                  <a:gd name="connsiteX4" fmla="*/ 465909 w 465908"/>
                  <a:gd name="connsiteY4" fmla="*/ 220905 h 265086"/>
                  <a:gd name="connsiteX5" fmla="*/ 421728 w 465908"/>
                  <a:gd name="connsiteY5" fmla="*/ 265086 h 265086"/>
                  <a:gd name="connsiteX6" fmla="*/ 44181 w 465908"/>
                  <a:gd name="connsiteY6" fmla="*/ 265086 h 265086"/>
                  <a:gd name="connsiteX7" fmla="*/ 0 w 465908"/>
                  <a:gd name="connsiteY7" fmla="*/ 220905 h 265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65086">
                    <a:moveTo>
                      <a:pt x="0" y="44181"/>
                    </a:moveTo>
                    <a:cubicBezTo>
                      <a:pt x="0" y="19785"/>
                      <a:pt x="19785" y="0"/>
                      <a:pt x="44181" y="0"/>
                    </a:cubicBezTo>
                    <a:lnTo>
                      <a:pt x="421728" y="0"/>
                    </a:lnTo>
                    <a:cubicBezTo>
                      <a:pt x="446132" y="0"/>
                      <a:pt x="465909" y="19785"/>
                      <a:pt x="465909" y="44181"/>
                    </a:cubicBezTo>
                    <a:lnTo>
                      <a:pt x="465909" y="220905"/>
                    </a:lnTo>
                    <a:cubicBezTo>
                      <a:pt x="465909" y="245309"/>
                      <a:pt x="446132" y="265086"/>
                      <a:pt x="421728" y="265086"/>
                    </a:cubicBezTo>
                    <a:lnTo>
                      <a:pt x="44181" y="265086"/>
                    </a:lnTo>
                    <a:cubicBezTo>
                      <a:pt x="19785" y="265086"/>
                      <a:pt x="0" y="245309"/>
                      <a:pt x="0" y="2209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8BDAACAC-D737-F256-2294-068AC8D1BD35}"/>
                </a:ext>
              </a:extLst>
            </p:cNvPr>
            <p:cNvSpPr/>
            <p:nvPr/>
          </p:nvSpPr>
          <p:spPr>
            <a:xfrm>
              <a:off x="5148947" y="1814027"/>
              <a:ext cx="1587752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Gilmer Bold" pitchFamily="2" charset="77"/>
                </a:rPr>
                <a:t>Repository</a:t>
              </a:r>
              <a:endParaRPr lang="en-NL" sz="2400" b="1" dirty="0">
                <a:latin typeface="Gilmer Bold" pitchFamily="2" charset="77"/>
              </a:endParaRPr>
            </a:p>
          </p:txBody>
        </p:sp>
      </p:grpSp>
      <p:sp>
        <p:nvSpPr>
          <p:cNvPr id="142" name="Freeform: Shape 407">
            <a:extLst>
              <a:ext uri="{FF2B5EF4-FFF2-40B4-BE49-F238E27FC236}">
                <a16:creationId xmlns:a16="http://schemas.microsoft.com/office/drawing/2014/main" id="{BF9C0805-8008-4C1E-FB12-0BB39B664C06}"/>
              </a:ext>
            </a:extLst>
          </p:cNvPr>
          <p:cNvSpPr/>
          <p:nvPr/>
        </p:nvSpPr>
        <p:spPr>
          <a:xfrm>
            <a:off x="4593956" y="2135339"/>
            <a:ext cx="705952" cy="420613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chemeClr val="accent2"/>
            </a:solidFill>
            <a:prstDash val="solid"/>
            <a:miter/>
            <a:headEnd type="none"/>
            <a:tailEnd type="arrow"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143" name="Freeform: Shape 405">
            <a:extLst>
              <a:ext uri="{FF2B5EF4-FFF2-40B4-BE49-F238E27FC236}">
                <a16:creationId xmlns:a16="http://schemas.microsoft.com/office/drawing/2014/main" id="{DB72C469-E633-7557-63BE-69B679C835D7}"/>
              </a:ext>
            </a:extLst>
          </p:cNvPr>
          <p:cNvSpPr/>
          <p:nvPr/>
        </p:nvSpPr>
        <p:spPr>
          <a:xfrm>
            <a:off x="6591378" y="2150160"/>
            <a:ext cx="718425" cy="405792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chemeClr val="accent2"/>
            </a:solidFill>
            <a:prstDash val="solid"/>
            <a:miter/>
            <a:headEnd type="arrow" w="med" len="sm"/>
            <a:tailEnd w="med" len="sm"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144" name="Freeform: Shape 406">
            <a:extLst>
              <a:ext uri="{FF2B5EF4-FFF2-40B4-BE49-F238E27FC236}">
                <a16:creationId xmlns:a16="http://schemas.microsoft.com/office/drawing/2014/main" id="{7655EFD2-94C6-8A1E-C22B-D302D9CD351D}"/>
              </a:ext>
            </a:extLst>
          </p:cNvPr>
          <p:cNvSpPr/>
          <p:nvPr/>
        </p:nvSpPr>
        <p:spPr>
          <a:xfrm>
            <a:off x="4617728" y="2992702"/>
            <a:ext cx="565819" cy="5391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accent2"/>
            </a:solidFill>
            <a:prstDash val="solid"/>
            <a:miter/>
            <a:headEnd type="arrow" w="med" len="sm"/>
            <a:tailEnd type="arrow" w="med" len="sm"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146" name="Freeform: Shape 407">
            <a:extLst>
              <a:ext uri="{FF2B5EF4-FFF2-40B4-BE49-F238E27FC236}">
                <a16:creationId xmlns:a16="http://schemas.microsoft.com/office/drawing/2014/main" id="{0489ED10-1A0D-7F46-7D35-76E6593B2384}"/>
              </a:ext>
            </a:extLst>
          </p:cNvPr>
          <p:cNvSpPr/>
          <p:nvPr/>
        </p:nvSpPr>
        <p:spPr>
          <a:xfrm>
            <a:off x="4593956" y="2135339"/>
            <a:ext cx="705952" cy="420613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chemeClr val="accent2"/>
            </a:solidFill>
            <a:prstDash val="solid"/>
            <a:miter/>
            <a:headEnd type="arrow" w="med" len="sm"/>
            <a:tailEnd type="none"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CE24F1E-6436-FA58-DA0C-4618C3F201B6}"/>
              </a:ext>
            </a:extLst>
          </p:cNvPr>
          <p:cNvSpPr txBox="1"/>
          <p:nvPr/>
        </p:nvSpPr>
        <p:spPr>
          <a:xfrm>
            <a:off x="736168" y="4278036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 err="1"/>
              <a:t>Assumption</a:t>
            </a:r>
            <a:r>
              <a:rPr lang="nl-NL" dirty="0"/>
              <a:t>: Every client starts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same</a:t>
            </a:r>
            <a:r>
              <a:rPr lang="nl-NL" dirty="0"/>
              <a:t> model state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6D3105B-1497-805E-1D9F-22CF58580128}"/>
              </a:ext>
            </a:extLst>
          </p:cNvPr>
          <p:cNvSpPr txBox="1"/>
          <p:nvPr/>
        </p:nvSpPr>
        <p:spPr>
          <a:xfrm>
            <a:off x="736168" y="4830636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/>
              <a:t>1. Editor A </a:t>
            </a:r>
            <a:r>
              <a:rPr lang="nl-NL" dirty="0" err="1"/>
              <a:t>sends</a:t>
            </a:r>
            <a:r>
              <a:rPr lang="nl-NL" dirty="0"/>
              <a:t> </a:t>
            </a:r>
            <a:r>
              <a:rPr lang="nl-NL" dirty="0" err="1"/>
              <a:t>command</a:t>
            </a:r>
            <a:r>
              <a:rPr lang="nl-NL" dirty="0"/>
              <a:t> </a:t>
            </a:r>
            <a:r>
              <a:rPr lang="nl-NL" dirty="0" err="1">
                <a:latin typeface="Consolas" panose="020B0609020204030204" pitchFamily="49" charset="0"/>
              </a:rPr>
              <a:t>ChangeProperty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CAF764D-BDCA-9481-6B76-09F239775738}"/>
              </a:ext>
            </a:extLst>
          </p:cNvPr>
          <p:cNvSpPr txBox="1"/>
          <p:nvPr/>
        </p:nvSpPr>
        <p:spPr>
          <a:xfrm>
            <a:off x="736168" y="5105301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/>
              <a:t>2. </a:t>
            </a:r>
            <a:r>
              <a:rPr lang="nl-NL" dirty="0" err="1"/>
              <a:t>Repository</a:t>
            </a:r>
            <a:r>
              <a:rPr lang="nl-NL" dirty="0"/>
              <a:t> checks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integrates</a:t>
            </a:r>
            <a:r>
              <a:rPr lang="nl-NL" dirty="0"/>
              <a:t> </a:t>
            </a:r>
            <a:r>
              <a:rPr lang="nl-NL" dirty="0" err="1"/>
              <a:t>command</a:t>
            </a:r>
            <a:endParaRPr lang="nl-NL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AE3F1B9-F3D2-A0C6-E55F-7B0E450F183A}"/>
              </a:ext>
            </a:extLst>
          </p:cNvPr>
          <p:cNvSpPr txBox="1"/>
          <p:nvPr/>
        </p:nvSpPr>
        <p:spPr>
          <a:xfrm>
            <a:off x="736168" y="5379392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/>
              <a:t>3. </a:t>
            </a:r>
            <a:r>
              <a:rPr lang="nl-NL" dirty="0" err="1"/>
              <a:t>Repository</a:t>
            </a:r>
            <a:r>
              <a:rPr lang="nl-NL" dirty="0"/>
              <a:t> </a:t>
            </a:r>
            <a:r>
              <a:rPr lang="nl-NL" dirty="0" err="1"/>
              <a:t>sends</a:t>
            </a:r>
            <a:r>
              <a:rPr lang="nl-NL" dirty="0"/>
              <a:t> event </a:t>
            </a:r>
            <a:r>
              <a:rPr lang="nl-NL" dirty="0" err="1">
                <a:latin typeface="Consolas" panose="020B0609020204030204" pitchFamily="49" charset="0"/>
              </a:rPr>
              <a:t>PropertyChanged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clients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75A2EFE-F55D-E95C-50C7-BAB102ADF3FC}"/>
              </a:ext>
            </a:extLst>
          </p:cNvPr>
          <p:cNvSpPr txBox="1"/>
          <p:nvPr/>
        </p:nvSpPr>
        <p:spPr>
          <a:xfrm>
            <a:off x="736168" y="5649456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/>
              <a:t>4. Editor B </a:t>
            </a:r>
            <a:r>
              <a:rPr lang="nl-NL" dirty="0" err="1"/>
              <a:t>sends</a:t>
            </a:r>
            <a:r>
              <a:rPr lang="nl-NL" dirty="0"/>
              <a:t> query </a:t>
            </a:r>
            <a:r>
              <a:rPr lang="nl-NL" dirty="0" err="1">
                <a:latin typeface="Consolas" panose="020B0609020204030204" pitchFamily="49" charset="0"/>
              </a:rPr>
              <a:t>SignOn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Repository</a:t>
            </a:r>
            <a:endParaRPr lang="nl-NL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3BF19F9-29C5-4BEE-ACF8-BE917BCFB7B1}"/>
              </a:ext>
            </a:extLst>
          </p:cNvPr>
          <p:cNvSpPr txBox="1"/>
          <p:nvPr/>
        </p:nvSpPr>
        <p:spPr>
          <a:xfrm>
            <a:off x="736168" y="5927574"/>
            <a:ext cx="10841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NL" dirty="0"/>
              <a:t>5. Editor B </a:t>
            </a:r>
            <a:r>
              <a:rPr lang="nl-NL" dirty="0" err="1"/>
              <a:t>sends</a:t>
            </a:r>
            <a:r>
              <a:rPr lang="nl-NL" dirty="0"/>
              <a:t> query </a:t>
            </a:r>
            <a:r>
              <a:rPr lang="nl-NL" dirty="0" err="1">
                <a:latin typeface="Consolas" panose="020B0609020204030204" pitchFamily="49" charset="0"/>
              </a:rPr>
              <a:t>SubscribeToPartitionContents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Repository</a:t>
            </a:r>
            <a:r>
              <a:rPr lang="nl-NL" dirty="0"/>
              <a:t>, </a:t>
            </a:r>
            <a:r>
              <a:rPr lang="nl-NL" dirty="0" err="1"/>
              <a:t>receives</a:t>
            </a:r>
            <a:r>
              <a:rPr lang="nl-NL" dirty="0"/>
              <a:t> </a:t>
            </a:r>
            <a:r>
              <a:rPr lang="nl-NL" dirty="0" err="1"/>
              <a:t>partition</a:t>
            </a:r>
            <a:r>
              <a:rPr lang="nl-NL" dirty="0"/>
              <a:t> contents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70A9C190-C8A4-49F3-6389-51671FB0CEA7}"/>
              </a:ext>
            </a:extLst>
          </p:cNvPr>
          <p:cNvSpPr/>
          <p:nvPr/>
        </p:nvSpPr>
        <p:spPr>
          <a:xfrm>
            <a:off x="5172587" y="2189548"/>
            <a:ext cx="1553472" cy="1522976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noFill/>
          <a:ln w="6350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168" name="Freeform: Shape 406">
            <a:extLst>
              <a:ext uri="{FF2B5EF4-FFF2-40B4-BE49-F238E27FC236}">
                <a16:creationId xmlns:a16="http://schemas.microsoft.com/office/drawing/2014/main" id="{4D36B017-AA36-C5D2-143E-D9783DDC3F69}"/>
              </a:ext>
            </a:extLst>
          </p:cNvPr>
          <p:cNvSpPr/>
          <p:nvPr/>
        </p:nvSpPr>
        <p:spPr>
          <a:xfrm>
            <a:off x="4617728" y="2992702"/>
            <a:ext cx="565819" cy="5391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accent2"/>
            </a:solidFill>
            <a:prstDash val="solid"/>
            <a:miter/>
            <a:headEnd type="arrow" w="med" len="sm"/>
            <a:tailEnd type="arrow" w="med" len="sm"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377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6" grpId="0" animBg="1"/>
      <p:bldP spid="146" grpId="1" animBg="1"/>
      <p:bldP spid="159" grpId="0"/>
      <p:bldP spid="160" grpId="0"/>
      <p:bldP spid="161" grpId="0"/>
      <p:bldP spid="162" grpId="0"/>
      <p:bldP spid="163" grpId="0"/>
      <p:bldP spid="164" grpId="0" animBg="1"/>
      <p:bldP spid="164" grpId="1" animBg="1"/>
      <p:bldP spid="1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5B8F-4012-C69C-9D5C-253E9FE6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kinds</a:t>
            </a:r>
            <a:endParaRPr lang="en-NL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915F030-CE73-F1BD-2444-DEE7486FF2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641210"/>
              </p:ext>
            </p:extLst>
          </p:nvPr>
        </p:nvGraphicFramePr>
        <p:xfrm>
          <a:off x="838200" y="1482725"/>
          <a:ext cx="10515600" cy="111252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28528625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0575083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712906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62652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Command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Client </a:t>
                      </a:r>
                      <a:r>
                        <a:rPr lang="en-NL" dirty="0">
                          <a:sym typeface="Wingdings" panose="05000000000000000000" pitchFamily="2" charset="2"/>
                        </a:rPr>
                        <a:t>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 Repository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Async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“I want to change this”</a:t>
                      </a:r>
                      <a:endParaRPr lang="en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4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Client </a:t>
                      </a:r>
                      <a:r>
                        <a:rPr lang="en-NL" dirty="0">
                          <a:sym typeface="Wingdings" panose="05000000000000000000" pitchFamily="2" charset="2"/>
                        </a:rPr>
                        <a:t>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 Repository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Async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“This changed”</a:t>
                      </a:r>
                      <a:endParaRPr lang="en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4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Query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Client </a:t>
                      </a:r>
                      <a:r>
                        <a:rPr lang="en-NL" dirty="0">
                          <a:sym typeface="Wingdings" panose="05000000000000000000" pitchFamily="2" charset="2"/>
                        </a:rPr>
                        <a:t>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 Repository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Synchronous</a:t>
                      </a:r>
                      <a:endParaRPr lang="en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“Tell me about this”</a:t>
                      </a:r>
                      <a:endParaRPr lang="en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457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078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B9C4-CE6D-4A98-F6AE-14BEA223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commands</a:t>
            </a:r>
            <a:endParaRPr lang="en-NL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5B9D4A-5929-EF2A-B3C3-5C3EC5CE60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839620"/>
              </p:ext>
            </p:extLst>
          </p:nvPr>
        </p:nvGraphicFramePr>
        <p:xfrm>
          <a:off x="281359" y="1482725"/>
          <a:ext cx="11629287" cy="476504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581248">
                  <a:extLst>
                    <a:ext uri="{9D8B030D-6E8A-4147-A177-3AD203B41FA5}">
                      <a16:colId xmlns:a16="http://schemas.microsoft.com/office/drawing/2014/main" val="2402576105"/>
                    </a:ext>
                  </a:extLst>
                </a:gridCol>
                <a:gridCol w="1434753">
                  <a:extLst>
                    <a:ext uri="{9D8B030D-6E8A-4147-A177-3AD203B41FA5}">
                      <a16:colId xmlns:a16="http://schemas.microsoft.com/office/drawing/2014/main" val="1372115481"/>
                    </a:ext>
                  </a:extLst>
                </a:gridCol>
                <a:gridCol w="2375998">
                  <a:extLst>
                    <a:ext uri="{9D8B030D-6E8A-4147-A177-3AD203B41FA5}">
                      <a16:colId xmlns:a16="http://schemas.microsoft.com/office/drawing/2014/main" val="1985977756"/>
                    </a:ext>
                  </a:extLst>
                </a:gridCol>
                <a:gridCol w="2375998">
                  <a:extLst>
                    <a:ext uri="{9D8B030D-6E8A-4147-A177-3AD203B41FA5}">
                      <a16:colId xmlns:a16="http://schemas.microsoft.com/office/drawing/2014/main" val="3201029872"/>
                    </a:ext>
                  </a:extLst>
                </a:gridCol>
                <a:gridCol w="2218630">
                  <a:extLst>
                    <a:ext uri="{9D8B030D-6E8A-4147-A177-3AD203B41FA5}">
                      <a16:colId xmlns:a16="http://schemas.microsoft.com/office/drawing/2014/main" val="2945201956"/>
                    </a:ext>
                  </a:extLst>
                </a:gridCol>
                <a:gridCol w="1462537">
                  <a:extLst>
                    <a:ext uri="{9D8B030D-6E8A-4147-A177-3AD203B41FA5}">
                      <a16:colId xmlns:a16="http://schemas.microsoft.com/office/drawing/2014/main" val="1740495978"/>
                    </a:ext>
                  </a:extLst>
                </a:gridCol>
                <a:gridCol w="1180123">
                  <a:extLst>
                    <a:ext uri="{9D8B030D-6E8A-4147-A177-3AD203B41FA5}">
                      <a16:colId xmlns:a16="http://schemas.microsoft.com/office/drawing/2014/main" val="427782668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Action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/>
                        <a:t>Reference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Partition / Classifier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04909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 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 reference</a:t>
                      </a:r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Add reference </a:t>
                      </a:r>
                      <a:r>
                        <a:rPr lang="en-US" sz="1000" noProof="0" dirty="0" err="1"/>
                        <a:t>ResolveInfo</a:t>
                      </a:r>
                      <a:endParaRPr lang="en-US" sz="1000" noProof="0" dirty="0"/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Add reference 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 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Add partition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28504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 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 reference</a:t>
                      </a:r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Delete reference </a:t>
                      </a:r>
                      <a:r>
                        <a:rPr lang="en-US" sz="1000" noProof="0" dirty="0" err="1"/>
                        <a:t>ResolveInfo</a:t>
                      </a:r>
                      <a:endParaRPr lang="en-US" sz="1000" noProof="0" dirty="0"/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Delete reference 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 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Delete partition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04146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Change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Replace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Replace 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Change reference</a:t>
                      </a:r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Change reference </a:t>
                      </a:r>
                      <a:r>
                        <a:rPr lang="en-US" sz="1000" noProof="0" dirty="0" err="1"/>
                        <a:t>ResolveInfo</a:t>
                      </a:r>
                      <a:endParaRPr lang="en-US" sz="1000" noProof="0" dirty="0"/>
                    </a:p>
                    <a:p>
                      <a:pPr>
                        <a:buNone/>
                      </a:pPr>
                      <a:r>
                        <a:rPr lang="en-US" sz="1000" noProof="0" dirty="0"/>
                        <a:t>Change reference target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Change 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Change classifier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294032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noProof="0" dirty="0"/>
                        <a:t>Move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from other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from other containment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annotation from other parent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from other reference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7716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from other feature in same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from other containment in same parent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from other reference in same parent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43889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in same feature in same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in same containment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annotation in same parent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in same reference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67773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noProof="0" dirty="0"/>
                        <a:t>Move and</a:t>
                      </a:r>
                      <a:br>
                        <a:rPr lang="en-US" sz="1000" noProof="0" dirty="0"/>
                      </a:br>
                      <a:r>
                        <a:rPr lang="en-US" sz="1000" noProof="0" dirty="0"/>
                        <a:t>replace existing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from other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from other containment and replace existing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annotation from other parent and replace existing 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from other reference and replace existing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87875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from other feature in same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from other containment in same parent and replace existing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from other reference in same parent and replace existing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0486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>
                          <a:solidFill>
                            <a:schemeClr val="bg1"/>
                          </a:solidFill>
                        </a:rPr>
                        <a:t>in same feature in same node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child in same containment and replace existing child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annotation in same parent and replace existing annotation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Move entry in same reference and replace existing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22617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Composite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noProof="0" dirty="0"/>
                        <a:t>Composite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16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48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031F0-5C64-1178-883C-E9C1DC824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queries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B4853-BEE8-3917-1F93-BC259ADDD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Subscription</a:t>
            </a:r>
          </a:p>
          <a:p>
            <a:pPr marL="1028700" lvl="1" indent="-342900"/>
            <a:r>
              <a:rPr lang="nl-NL" dirty="0" err="1"/>
              <a:t>Subscribe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partition</a:t>
            </a:r>
            <a:r>
              <a:rPr lang="nl-NL" dirty="0"/>
              <a:t> changes</a:t>
            </a:r>
          </a:p>
          <a:p>
            <a:pPr marL="1028700" lvl="1" indent="-342900"/>
            <a:r>
              <a:rPr lang="nl-NL" dirty="0" err="1"/>
              <a:t>Subscribe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partition</a:t>
            </a:r>
            <a:r>
              <a:rPr lang="nl-NL" dirty="0"/>
              <a:t> contents</a:t>
            </a:r>
          </a:p>
          <a:p>
            <a:pPr marL="1028700" lvl="1" indent="-342900"/>
            <a:r>
              <a:rPr lang="nl-NL" dirty="0" err="1"/>
              <a:t>Unsubscribe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partition</a:t>
            </a:r>
            <a:r>
              <a:rPr lang="nl-NL" dirty="0"/>
              <a:t> contents</a:t>
            </a:r>
          </a:p>
          <a:p>
            <a:pPr marL="342900" indent="-342900"/>
            <a:r>
              <a:rPr lang="nl-NL" dirty="0" err="1"/>
              <a:t>Participation</a:t>
            </a:r>
            <a:endParaRPr lang="nl-NL" dirty="0"/>
          </a:p>
          <a:p>
            <a:pPr marL="1028700" lvl="1" indent="-342900"/>
            <a:r>
              <a:rPr lang="nl-NL" dirty="0" err="1"/>
              <a:t>Sign</a:t>
            </a:r>
            <a:r>
              <a:rPr lang="nl-NL" dirty="0"/>
              <a:t> On</a:t>
            </a:r>
          </a:p>
          <a:p>
            <a:pPr marL="1028700" lvl="1" indent="-342900"/>
            <a:r>
              <a:rPr lang="nl-NL" dirty="0" err="1"/>
              <a:t>Sign</a:t>
            </a:r>
            <a:r>
              <a:rPr lang="nl-NL" dirty="0"/>
              <a:t> Off</a:t>
            </a:r>
          </a:p>
          <a:p>
            <a:pPr marL="1028700" lvl="1" indent="-342900"/>
            <a:r>
              <a:rPr lang="nl-NL" dirty="0" err="1"/>
              <a:t>Reconnect</a:t>
            </a:r>
            <a:endParaRPr lang="nl-NL" dirty="0"/>
          </a:p>
          <a:p>
            <a:pPr marL="342900" indent="-342900"/>
            <a:r>
              <a:rPr lang="nl-NL" dirty="0" err="1"/>
              <a:t>Miscellaneous</a:t>
            </a:r>
            <a:endParaRPr lang="nl-NL" dirty="0"/>
          </a:p>
          <a:p>
            <a:pPr marL="1028700" lvl="1" indent="-342900"/>
            <a:r>
              <a:rPr lang="nl-NL" dirty="0"/>
              <a:t>Get </a:t>
            </a:r>
            <a:r>
              <a:rPr lang="nl-NL" dirty="0" err="1"/>
              <a:t>available</a:t>
            </a:r>
            <a:r>
              <a:rPr lang="nl-NL" dirty="0"/>
              <a:t> </a:t>
            </a:r>
            <a:r>
              <a:rPr lang="nl-NL" dirty="0" err="1"/>
              <a:t>ids</a:t>
            </a:r>
            <a:endParaRPr lang="nl-NL" dirty="0"/>
          </a:p>
          <a:p>
            <a:pPr marL="1028700" lvl="1" indent="-342900"/>
            <a:r>
              <a:rPr lang="nl-NL" dirty="0"/>
              <a:t>List </a:t>
            </a:r>
            <a:r>
              <a:rPr lang="nl-NL" dirty="0" err="1"/>
              <a:t>partitions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39390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2D8F-45A3-5DB4-5E5F-02BCB04F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Well documented</a:t>
            </a:r>
            <a:endParaRPr lang="en-NL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B5A58D-E00F-AABE-0B9D-C94EB3D35F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60513" y="1825625"/>
            <a:ext cx="3336973" cy="435133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006DD9-69BB-1A57-7647-BC6A391F23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83202"/>
            <a:ext cx="5181600" cy="383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2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3C76-3B94-68A1-F649-2BD1B789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CF764-FDD2-DC76-1C7C-DF981932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Demo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31648D-94A4-7F4D-8231-A09FD4618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l-NL" dirty="0">
                <a:hlinkClick r:id="rId2"/>
              </a:rPr>
              <a:t>https://github.com/LionWeb-io/space-demo</a:t>
            </a:r>
            <a:r>
              <a:rPr lang="nl-NL" dirty="0"/>
              <a:t> </a:t>
            </a:r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7A8A67A-BC68-1064-25B7-0777C33FA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7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CF60F93-C9C3-4D1C-2D78-4758D19EB1AD}"/>
              </a:ext>
            </a:extLst>
          </p:cNvPr>
          <p:cNvCxnSpPr>
            <a:cxnSpLocks/>
          </p:cNvCxnSpPr>
          <p:nvPr/>
        </p:nvCxnSpPr>
        <p:spPr>
          <a:xfrm flipH="1">
            <a:off x="6095182" y="2192863"/>
            <a:ext cx="818" cy="1689462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F673CBB-9714-8B06-E332-10522412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Languages (M2)</a:t>
            </a:r>
            <a:endParaRPr lang="en-NL" dirty="0"/>
          </a:p>
        </p:txBody>
      </p:sp>
      <p:pic>
        <p:nvPicPr>
          <p:cNvPr id="5" name="Graphic 15">
            <a:extLst>
              <a:ext uri="{FF2B5EF4-FFF2-40B4-BE49-F238E27FC236}">
                <a16:creationId xmlns:a16="http://schemas.microsoft.com/office/drawing/2014/main" id="{354C8F2F-A196-B862-2D64-9FECC09509CD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442600" y="1539463"/>
            <a:ext cx="1306800" cy="13068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F6DC5D8-ED6A-E731-5130-0EE382A807C8}"/>
              </a:ext>
            </a:extLst>
          </p:cNvPr>
          <p:cNvGrpSpPr/>
          <p:nvPr/>
        </p:nvGrpSpPr>
        <p:grpSpPr>
          <a:xfrm>
            <a:off x="6565216" y="2823648"/>
            <a:ext cx="1601364" cy="369332"/>
            <a:chOff x="5286375" y="3091935"/>
            <a:chExt cx="1601364" cy="36933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57783C9-47B8-7A5C-CB25-7E16A06515C2}"/>
                </a:ext>
              </a:extLst>
            </p:cNvPr>
            <p:cNvSpPr/>
            <p:nvPr/>
          </p:nvSpPr>
          <p:spPr>
            <a:xfrm>
              <a:off x="5286375" y="3148012"/>
              <a:ext cx="1574800" cy="2809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27D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F5725A-E07C-F275-2136-8759ED7FDCCA}"/>
                </a:ext>
              </a:extLst>
            </p:cNvPr>
            <p:cNvSpPr txBox="1"/>
            <p:nvPr/>
          </p:nvSpPr>
          <p:spPr>
            <a:xfrm>
              <a:off x="5442600" y="3091935"/>
              <a:ext cx="1445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PowerBudget</a:t>
              </a:r>
              <a:endParaRPr lang="en-NL" dirty="0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A4F64AD-8474-7E11-1D15-63BE62817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12987" y="3173771"/>
              <a:ext cx="206751" cy="20675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711DF1E-01CE-A1BC-7CFB-12DDD9770853}"/>
              </a:ext>
            </a:extLst>
          </p:cNvPr>
          <p:cNvGrpSpPr/>
          <p:nvPr/>
        </p:nvGrpSpPr>
        <p:grpSpPr>
          <a:xfrm>
            <a:off x="4634548" y="2823648"/>
            <a:ext cx="1026976" cy="369332"/>
            <a:chOff x="5286375" y="3091935"/>
            <a:chExt cx="1026976" cy="36933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3CB79E1-9A40-4902-A675-81F2929104A6}"/>
                </a:ext>
              </a:extLst>
            </p:cNvPr>
            <p:cNvSpPr/>
            <p:nvPr/>
          </p:nvSpPr>
          <p:spPr>
            <a:xfrm>
              <a:off x="5286375" y="3148012"/>
              <a:ext cx="990600" cy="2809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27D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C91D2C-CDBC-2DDC-9637-68A478FE41DB}"/>
                </a:ext>
              </a:extLst>
            </p:cNvPr>
            <p:cNvSpPr txBox="1"/>
            <p:nvPr/>
          </p:nvSpPr>
          <p:spPr>
            <a:xfrm>
              <a:off x="5442600" y="3091935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Finding</a:t>
              </a:r>
              <a:endParaRPr lang="en-NL" dirty="0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E2EEEBB6-74C9-A7AC-2BD1-0932A67FD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12987" y="3173771"/>
              <a:ext cx="206751" cy="206751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6CD050-0484-B26C-77F0-8C24C7A0BD73}"/>
              </a:ext>
            </a:extLst>
          </p:cNvPr>
          <p:cNvGrpSpPr/>
          <p:nvPr/>
        </p:nvGrpSpPr>
        <p:grpSpPr>
          <a:xfrm>
            <a:off x="4949884" y="3864564"/>
            <a:ext cx="2292232" cy="369332"/>
            <a:chOff x="4884993" y="3642406"/>
            <a:chExt cx="2292232" cy="36933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CA9D7E4-6F2D-0CE3-BBFE-A0EBE11A8493}"/>
                </a:ext>
              </a:extLst>
            </p:cNvPr>
            <p:cNvSpPr/>
            <p:nvPr/>
          </p:nvSpPr>
          <p:spPr>
            <a:xfrm>
              <a:off x="4884993" y="3686578"/>
              <a:ext cx="2244470" cy="2809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17F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07622-6A4E-1548-9F6F-130B3D5750CC}"/>
                </a:ext>
              </a:extLst>
            </p:cNvPr>
            <p:cNvSpPr txBox="1"/>
            <p:nvPr/>
          </p:nvSpPr>
          <p:spPr>
            <a:xfrm>
              <a:off x="5014774" y="3642406"/>
              <a:ext cx="2162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space.languages.json</a:t>
              </a:r>
              <a:endParaRPr lang="en-NL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F44A7D9C-8CDE-C6ED-6037-11C56953D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99604" y="3713611"/>
              <a:ext cx="196272" cy="196272"/>
            </a:xfrm>
            <a:prstGeom prst="rect">
              <a:avLst/>
            </a:prstGeom>
          </p:spPr>
        </p:pic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FF1B549-3B0E-110D-5090-64EE69CE36D7}"/>
              </a:ext>
            </a:extLst>
          </p:cNvPr>
          <p:cNvCxnSpPr>
            <a:cxnSpLocks/>
            <a:stCxn id="10" idx="3"/>
            <a:endCxn id="9" idx="1"/>
          </p:cNvCxnSpPr>
          <p:nvPr/>
        </p:nvCxnSpPr>
        <p:spPr>
          <a:xfrm>
            <a:off x="7242116" y="4049230"/>
            <a:ext cx="1368370" cy="0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F9FD26D-221F-E707-7884-9A7D76BDF3FF}"/>
              </a:ext>
            </a:extLst>
          </p:cNvPr>
          <p:cNvCxnSpPr>
            <a:cxnSpLocks/>
            <a:stCxn id="27" idx="1"/>
            <a:endCxn id="7" idx="3"/>
          </p:cNvCxnSpPr>
          <p:nvPr/>
        </p:nvCxnSpPr>
        <p:spPr>
          <a:xfrm flipH="1" flipV="1">
            <a:off x="3549204" y="4049229"/>
            <a:ext cx="1400680" cy="1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4F7EF4F-2E44-B749-ED70-6F10F6C99257}"/>
              </a:ext>
            </a:extLst>
          </p:cNvPr>
          <p:cNvGrpSpPr/>
          <p:nvPr/>
        </p:nvGrpSpPr>
        <p:grpSpPr>
          <a:xfrm>
            <a:off x="7675774" y="3395830"/>
            <a:ext cx="3031024" cy="2903026"/>
            <a:chOff x="1592160" y="3395830"/>
            <a:chExt cx="3031024" cy="2903026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6404FC9-65BD-6774-F300-0A661220B56C}"/>
                </a:ext>
              </a:extLst>
            </p:cNvPr>
            <p:cNvCxnSpPr>
              <a:cxnSpLocks/>
            </p:cNvCxnSpPr>
            <p:nvPr/>
          </p:nvCxnSpPr>
          <p:spPr>
            <a:xfrm>
              <a:off x="3107672" y="4702630"/>
              <a:ext cx="0" cy="844746"/>
            </a:xfrm>
            <a:prstGeom prst="straightConnector1">
              <a:avLst/>
            </a:prstGeom>
            <a:ln w="762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1071A301-2EC7-FD16-A5C4-087B31EB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526872" y="3395830"/>
              <a:ext cx="1161600" cy="1306800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600C0A4-1F56-AC50-2995-DB4531735FF6}"/>
                </a:ext>
              </a:extLst>
            </p:cNvPr>
            <p:cNvSpPr txBox="1"/>
            <p:nvPr/>
          </p:nvSpPr>
          <p:spPr>
            <a:xfrm>
              <a:off x="2108040" y="4775200"/>
              <a:ext cx="1999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LionWebGenerator</a:t>
              </a:r>
              <a:endParaRPr lang="en-NL" b="1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1FCA27F-BA29-D5B3-A531-19A45FA3656D}"/>
                </a:ext>
              </a:extLst>
            </p:cNvPr>
            <p:cNvGrpSpPr/>
            <p:nvPr/>
          </p:nvGrpSpPr>
          <p:grpSpPr>
            <a:xfrm>
              <a:off x="1879354" y="5511303"/>
              <a:ext cx="2456636" cy="369332"/>
              <a:chOff x="1549459" y="5133872"/>
              <a:chExt cx="2456636" cy="369332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474D8F4D-EF49-A8E3-2AE1-FF646376E3A7}"/>
                  </a:ext>
                </a:extLst>
              </p:cNvPr>
              <p:cNvSpPr/>
              <p:nvPr/>
            </p:nvSpPr>
            <p:spPr>
              <a:xfrm>
                <a:off x="1549459" y="5178044"/>
                <a:ext cx="2392304" cy="28098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A179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D2780D7-FED6-F7F3-6C47-8AC2EDAE34D9}"/>
                  </a:ext>
                </a:extLst>
              </p:cNvPr>
              <p:cNvSpPr txBox="1"/>
              <p:nvPr/>
            </p:nvSpPr>
            <p:spPr>
              <a:xfrm>
                <a:off x="1679240" y="5133872"/>
                <a:ext cx="2326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Languages.Finding.g.cs</a:t>
                </a:r>
                <a:endParaRPr lang="en-NL" dirty="0"/>
              </a:p>
            </p:txBody>
          </p:sp>
          <p:pic>
            <p:nvPicPr>
              <p:cNvPr id="45" name="Graphic 44">
                <a:extLst>
                  <a:ext uri="{FF2B5EF4-FFF2-40B4-BE49-F238E27FC236}">
                    <a16:creationId xmlns:a16="http://schemas.microsoft.com/office/drawing/2014/main" id="{907FB91C-FDA4-BED4-57D6-90272C544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584342" y="5231644"/>
                <a:ext cx="152383" cy="171432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D777E3C-10DB-FB49-34E7-8F0FB74A8B68}"/>
                </a:ext>
              </a:extLst>
            </p:cNvPr>
            <p:cNvGrpSpPr/>
            <p:nvPr/>
          </p:nvGrpSpPr>
          <p:grpSpPr>
            <a:xfrm>
              <a:off x="1592160" y="5929524"/>
              <a:ext cx="3031024" cy="369332"/>
              <a:chOff x="1701859" y="5286272"/>
              <a:chExt cx="3031024" cy="369332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9ADBB81C-D127-F660-D0E5-43C5195805E5}"/>
                  </a:ext>
                </a:extLst>
              </p:cNvPr>
              <p:cNvSpPr/>
              <p:nvPr/>
            </p:nvSpPr>
            <p:spPr>
              <a:xfrm>
                <a:off x="1701859" y="5330444"/>
                <a:ext cx="2959256" cy="28098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A179D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36F19C0-73EE-5651-57C6-1E9CFC276C2A}"/>
                  </a:ext>
                </a:extLst>
              </p:cNvPr>
              <p:cNvSpPr txBox="1"/>
              <p:nvPr/>
            </p:nvSpPr>
            <p:spPr>
              <a:xfrm>
                <a:off x="1831640" y="5286272"/>
                <a:ext cx="29012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Languages.PowerBudget.g.cs</a:t>
                </a:r>
                <a:endParaRPr lang="en-NL" dirty="0"/>
              </a:p>
            </p:txBody>
          </p:sp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119308EB-BF21-AC2A-9983-FC14D0EC1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736742" y="5384044"/>
                <a:ext cx="152383" cy="171432"/>
              </a:xfrm>
              <a:prstGeom prst="rect">
                <a:avLst/>
              </a:prstGeom>
            </p:spPr>
          </p:pic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C55D0CDA-2352-28C7-B176-709FF2CFE9B0}"/>
              </a:ext>
            </a:extLst>
          </p:cNvPr>
          <p:cNvSpPr txBox="1"/>
          <p:nvPr/>
        </p:nvSpPr>
        <p:spPr>
          <a:xfrm>
            <a:off x="5007700" y="3197834"/>
            <a:ext cx="2283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/>
              <a:t>runCommandLineTool</a:t>
            </a:r>
            <a:endParaRPr lang="en-NL" b="1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72DCB64-9663-1F78-818D-C6CE91D94F82}"/>
              </a:ext>
            </a:extLst>
          </p:cNvPr>
          <p:cNvGrpSpPr/>
          <p:nvPr/>
        </p:nvGrpSpPr>
        <p:grpSpPr>
          <a:xfrm>
            <a:off x="1835866" y="3395829"/>
            <a:ext cx="2119876" cy="2903027"/>
            <a:chOff x="8649597" y="3395829"/>
            <a:chExt cx="2119876" cy="2903027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1917A14-30AD-9507-BC2C-7C9AA090AA93}"/>
                </a:ext>
              </a:extLst>
            </p:cNvPr>
            <p:cNvCxnSpPr>
              <a:cxnSpLocks/>
            </p:cNvCxnSpPr>
            <p:nvPr/>
          </p:nvCxnSpPr>
          <p:spPr>
            <a:xfrm>
              <a:off x="9709535" y="4702629"/>
              <a:ext cx="0" cy="800575"/>
            </a:xfrm>
            <a:prstGeom prst="straightConnector1">
              <a:avLst/>
            </a:prstGeom>
            <a:ln w="762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FF6CAEF1-BF73-996F-AC05-5D7DB5C49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56135" y="3395829"/>
              <a:ext cx="1306800" cy="130680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343DE4-B39E-4E47-256C-DFDCB397BE35}"/>
                </a:ext>
              </a:extLst>
            </p:cNvPr>
            <p:cNvSpPr txBox="1"/>
            <p:nvPr/>
          </p:nvSpPr>
          <p:spPr>
            <a:xfrm>
              <a:off x="8649597" y="4775200"/>
              <a:ext cx="211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class-core-generator</a:t>
              </a:r>
              <a:endParaRPr lang="en-NL" b="1" dirty="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8417B94-51EF-2CC9-1E92-99380B6EE7CB}"/>
                </a:ext>
              </a:extLst>
            </p:cNvPr>
            <p:cNvGrpSpPr/>
            <p:nvPr/>
          </p:nvGrpSpPr>
          <p:grpSpPr>
            <a:xfrm>
              <a:off x="8996733" y="5511303"/>
              <a:ext cx="1425604" cy="369332"/>
              <a:chOff x="6346825" y="5611431"/>
              <a:chExt cx="1425604" cy="369332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DB8FB22E-7C0E-FF4F-37E6-FC9057C56890}"/>
                  </a:ext>
                </a:extLst>
              </p:cNvPr>
              <p:cNvSpPr/>
              <p:nvPr/>
            </p:nvSpPr>
            <p:spPr>
              <a:xfrm>
                <a:off x="6346825" y="5655603"/>
                <a:ext cx="1377950" cy="28098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3178C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DA10DFA-394C-0633-72C5-5AAE31BB1B5F}"/>
                  </a:ext>
                </a:extLst>
              </p:cNvPr>
              <p:cNvSpPr txBox="1"/>
              <p:nvPr/>
            </p:nvSpPr>
            <p:spPr>
              <a:xfrm>
                <a:off x="6512982" y="5611431"/>
                <a:ext cx="1259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Finding.g.ts</a:t>
                </a:r>
                <a:endParaRPr lang="en-NL" dirty="0"/>
              </a:p>
            </p:txBody>
          </p:sp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D047F052-D867-21A1-8415-F04F83EDE8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397667" y="5707835"/>
                <a:ext cx="172800" cy="172800"/>
              </a:xfrm>
              <a:prstGeom prst="rect">
                <a:avLst/>
              </a:prstGeom>
            </p:spPr>
          </p:pic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30713DF-E1D4-5D9D-28F1-5CE34F2ADA0A}"/>
                </a:ext>
              </a:extLst>
            </p:cNvPr>
            <p:cNvGrpSpPr/>
            <p:nvPr/>
          </p:nvGrpSpPr>
          <p:grpSpPr>
            <a:xfrm>
              <a:off x="8709539" y="5929524"/>
              <a:ext cx="1999993" cy="369332"/>
              <a:chOff x="6346824" y="5611431"/>
              <a:chExt cx="1999993" cy="369332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43697327-1F0E-B357-29B5-0ABDB5B049D2}"/>
                  </a:ext>
                </a:extLst>
              </p:cNvPr>
              <p:cNvSpPr/>
              <p:nvPr/>
            </p:nvSpPr>
            <p:spPr>
              <a:xfrm>
                <a:off x="6346824" y="5655603"/>
                <a:ext cx="1933575" cy="28098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3178C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9972DCA-C0C3-D0A4-CBCA-E7BE4B99849C}"/>
                  </a:ext>
                </a:extLst>
              </p:cNvPr>
              <p:cNvSpPr txBox="1"/>
              <p:nvPr/>
            </p:nvSpPr>
            <p:spPr>
              <a:xfrm>
                <a:off x="6512982" y="5611431"/>
                <a:ext cx="1833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PowerBudget.g.ts</a:t>
                </a:r>
                <a:endParaRPr lang="en-NL" dirty="0"/>
              </a:p>
            </p:txBody>
          </p:sp>
          <p:pic>
            <p:nvPicPr>
              <p:cNvPr id="69" name="Graphic 68">
                <a:extLst>
                  <a:ext uri="{FF2B5EF4-FFF2-40B4-BE49-F238E27FC236}">
                    <a16:creationId xmlns:a16="http://schemas.microsoft.com/office/drawing/2014/main" id="{CF505D35-E3D0-D05D-3F1C-18CA9AC74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397667" y="5707835"/>
                <a:ext cx="172800" cy="172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23052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1ADB059-D410-2464-5F79-6EAABBED2637}"/>
              </a:ext>
            </a:extLst>
          </p:cNvPr>
          <p:cNvCxnSpPr>
            <a:cxnSpLocks/>
          </p:cNvCxnSpPr>
          <p:nvPr/>
        </p:nvCxnSpPr>
        <p:spPr>
          <a:xfrm>
            <a:off x="7602712" y="2129367"/>
            <a:ext cx="0" cy="112183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reeform: Shape 406">
            <a:extLst>
              <a:ext uri="{FF2B5EF4-FFF2-40B4-BE49-F238E27FC236}">
                <a16:creationId xmlns:a16="http://schemas.microsoft.com/office/drawing/2014/main" id="{66E30EE0-0F46-D808-9D80-C4911EAD3602}"/>
              </a:ext>
            </a:extLst>
          </p:cNvPr>
          <p:cNvSpPr/>
          <p:nvPr/>
        </p:nvSpPr>
        <p:spPr>
          <a:xfrm flipH="1">
            <a:off x="6684433" y="4492932"/>
            <a:ext cx="681623" cy="7940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3DE4E-372F-BDAD-ADF1-CBC367E5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Instances (M1)</a:t>
            </a:r>
            <a:endParaRPr lang="en-NL" dirty="0"/>
          </a:p>
        </p:txBody>
      </p:sp>
      <p:sp>
        <p:nvSpPr>
          <p:cNvPr id="4" name="Freeform: Shape 406">
            <a:extLst>
              <a:ext uri="{FF2B5EF4-FFF2-40B4-BE49-F238E27FC236}">
                <a16:creationId xmlns:a16="http://schemas.microsoft.com/office/drawing/2014/main" id="{B487DAEC-4BA5-245E-8A32-BE3EE4F727F6}"/>
              </a:ext>
            </a:extLst>
          </p:cNvPr>
          <p:cNvSpPr/>
          <p:nvPr/>
        </p:nvSpPr>
        <p:spPr>
          <a:xfrm>
            <a:off x="4617728" y="4492932"/>
            <a:ext cx="565819" cy="5391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5E422-A1DF-B547-98BE-65C31CCA2722}"/>
              </a:ext>
            </a:extLst>
          </p:cNvPr>
          <p:cNvSpPr/>
          <p:nvPr/>
        </p:nvSpPr>
        <p:spPr>
          <a:xfrm>
            <a:off x="2061633" y="4401019"/>
            <a:ext cx="1805067" cy="291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Gilmer Bold" pitchFamily="2" charset="77"/>
              </a:rPr>
              <a:t>WebClient</a:t>
            </a:r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 B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18" name="Freeform: Shape 407">
            <a:extLst>
              <a:ext uri="{FF2B5EF4-FFF2-40B4-BE49-F238E27FC236}">
                <a16:creationId xmlns:a16="http://schemas.microsoft.com/office/drawing/2014/main" id="{70EE8F99-27E1-5559-1D42-2DECC712CDBD}"/>
              </a:ext>
            </a:extLst>
          </p:cNvPr>
          <p:cNvSpPr/>
          <p:nvPr/>
        </p:nvSpPr>
        <p:spPr>
          <a:xfrm>
            <a:off x="4593956" y="3635569"/>
            <a:ext cx="705952" cy="420613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D55DF7-FC7A-EE46-63D8-E49D9014E707}"/>
              </a:ext>
            </a:extLst>
          </p:cNvPr>
          <p:cNvSpPr/>
          <p:nvPr/>
        </p:nvSpPr>
        <p:spPr>
          <a:xfrm>
            <a:off x="2061633" y="3504558"/>
            <a:ext cx="1805067" cy="291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Gilmer Bold" pitchFamily="2" charset="77"/>
              </a:rPr>
              <a:t>WebClient</a:t>
            </a:r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 A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21" name="Freeform: Shape 405">
            <a:extLst>
              <a:ext uri="{FF2B5EF4-FFF2-40B4-BE49-F238E27FC236}">
                <a16:creationId xmlns:a16="http://schemas.microsoft.com/office/drawing/2014/main" id="{687B8EA6-622D-D25C-CD11-15DED6D05580}"/>
              </a:ext>
            </a:extLst>
          </p:cNvPr>
          <p:cNvSpPr/>
          <p:nvPr/>
        </p:nvSpPr>
        <p:spPr>
          <a:xfrm>
            <a:off x="6591378" y="3650390"/>
            <a:ext cx="718425" cy="405792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68E85D-8EA4-34A2-18A1-49DA79D340F3}"/>
              </a:ext>
            </a:extLst>
          </p:cNvPr>
          <p:cNvSpPr/>
          <p:nvPr/>
        </p:nvSpPr>
        <p:spPr>
          <a:xfrm>
            <a:off x="8006188" y="3504558"/>
            <a:ext cx="1738268" cy="291664"/>
          </a:xfrm>
          <a:prstGeom prst="rect">
            <a:avLst/>
          </a:prstGeom>
          <a:solidFill>
            <a:srgbClr val="C8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Loader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29B7E72-46E4-8765-EF6C-A07802FD4718}"/>
              </a:ext>
            </a:extLst>
          </p:cNvPr>
          <p:cNvSpPr/>
          <p:nvPr/>
        </p:nvSpPr>
        <p:spPr>
          <a:xfrm>
            <a:off x="5172587" y="3689778"/>
            <a:ext cx="1553472" cy="1522976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C748B8-90BD-C78F-5A63-B4ED35A5B816}"/>
              </a:ext>
            </a:extLst>
          </p:cNvPr>
          <p:cNvSpPr/>
          <p:nvPr/>
        </p:nvSpPr>
        <p:spPr>
          <a:xfrm>
            <a:off x="5148947" y="3314257"/>
            <a:ext cx="1587752" cy="291664"/>
          </a:xfrm>
          <a:prstGeom prst="rect">
            <a:avLst/>
          </a:prstGeom>
          <a:solidFill>
            <a:srgbClr val="FFA9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Repository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pic>
        <p:nvPicPr>
          <p:cNvPr id="60" name="Graphic 15">
            <a:extLst>
              <a:ext uri="{FF2B5EF4-FFF2-40B4-BE49-F238E27FC236}">
                <a16:creationId xmlns:a16="http://schemas.microsoft.com/office/drawing/2014/main" id="{D113E6B2-6D87-8913-AB77-C0795AECFD69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251428" y="1539463"/>
            <a:ext cx="712670" cy="7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F87670C1-B82E-51F1-B075-1E27742A4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8668" y="4186851"/>
            <a:ext cx="720000" cy="7200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23163031-5741-76A4-2693-D37EA9F6B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7763" y="3290390"/>
            <a:ext cx="640000" cy="720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E84A2EFB-8CAC-D31E-02D7-0C987DFE5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8668" y="3290390"/>
            <a:ext cx="720000" cy="72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BAB0253D-196B-A326-ECF4-61F84EAA0452}"/>
              </a:ext>
            </a:extLst>
          </p:cNvPr>
          <p:cNvSpPr/>
          <p:nvPr/>
        </p:nvSpPr>
        <p:spPr>
          <a:xfrm>
            <a:off x="8006188" y="4395097"/>
            <a:ext cx="1738268" cy="291664"/>
          </a:xfrm>
          <a:prstGeom prst="rect">
            <a:avLst/>
          </a:prstGeom>
          <a:solidFill>
            <a:srgbClr val="B3FF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Validator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A9A0D326-93FD-EC9D-7302-9A7D6A9700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7763" y="4180929"/>
            <a:ext cx="640000" cy="720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3EBB4FD2-6202-451B-BEB3-E443EF269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29323" y="4091266"/>
            <a:ext cx="640000" cy="7200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C225317E-15B7-28D3-7F22-F35495EE702F}"/>
              </a:ext>
            </a:extLst>
          </p:cNvPr>
          <p:cNvGrpSpPr/>
          <p:nvPr/>
        </p:nvGrpSpPr>
        <p:grpSpPr>
          <a:xfrm>
            <a:off x="6376124" y="2455517"/>
            <a:ext cx="2453175" cy="369332"/>
            <a:chOff x="4884992" y="3642406"/>
            <a:chExt cx="2453175" cy="369332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05ADB47D-02E8-B7CF-C754-32A1A6D02633}"/>
                </a:ext>
              </a:extLst>
            </p:cNvPr>
            <p:cNvSpPr/>
            <p:nvPr/>
          </p:nvSpPr>
          <p:spPr>
            <a:xfrm>
              <a:off x="4884992" y="3686578"/>
              <a:ext cx="2378371" cy="2809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17F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059D12-E7BD-A6BE-B67A-6FB4D39F5B67}"/>
                </a:ext>
              </a:extLst>
            </p:cNvPr>
            <p:cNvSpPr txBox="1"/>
            <p:nvPr/>
          </p:nvSpPr>
          <p:spPr>
            <a:xfrm>
              <a:off x="5014774" y="3642406"/>
              <a:ext cx="2323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voyager1.instance.json</a:t>
              </a:r>
              <a:endParaRPr lang="en-NL" dirty="0"/>
            </a:p>
          </p:txBody>
        </p:sp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89CDE282-004B-8C64-B40D-B039F2E20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99604" y="3713611"/>
              <a:ext cx="196272" cy="196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2507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Box 7"/>
          <p:cNvSpPr/>
          <p:nvPr/>
        </p:nvSpPr>
        <p:spPr>
          <a:xfrm>
            <a:off x="661320" y="1584359"/>
            <a:ext cx="5957640" cy="2600182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288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Meinte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Boersma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DSL Consultancy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Erkan Diken	</a:t>
            </a:r>
            <a:r>
              <a:rPr lang="en-US" sz="180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1" u="none" strike="noStrike" dirty="0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Norman Koester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itemis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(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Modelix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Sergej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Koscejev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Sascha Lisson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itemis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(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Modelix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Pedro Molina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Metadev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Eugen Schindler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Canon Production Printing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26396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NL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Team </a:t>
            </a:r>
            <a:r>
              <a:rPr lang="en-US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and</a:t>
            </a:r>
            <a:r>
              <a:rPr lang="en-NL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 Contact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7" name="Title 1"/>
          <p:cNvSpPr/>
          <p:nvPr/>
        </p:nvSpPr>
        <p:spPr>
          <a:xfrm>
            <a:off x="661320" y="1584358"/>
            <a:ext cx="1762560" cy="528811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GB" sz="2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Team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8" name="TextBox 14"/>
          <p:cNvSpPr/>
          <p:nvPr/>
        </p:nvSpPr>
        <p:spPr>
          <a:xfrm>
            <a:off x="661320" y="4504942"/>
            <a:ext cx="10890360" cy="2141640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689225" algn="l"/>
                <a:tab pos="5741988" algn="l"/>
              </a:tabLst>
            </a:pPr>
            <a:r>
              <a:rPr lang="en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Want to work with us:	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Git</a:t>
            </a: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H</a:t>
            </a:r>
            <a:r>
              <a:rPr lang="en-NL" sz="16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ub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:</a:t>
            </a: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Web: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>
              <a:tabLst>
                <a:tab pos="2689225" algn="l"/>
                <a:tab pos="5741988" algn="l"/>
              </a:tabLst>
            </a:pPr>
            <a:r>
              <a:rPr lang="en-US" sz="1600" b="1" dirty="0">
                <a:solidFill>
                  <a:schemeClr val="hlink"/>
                </a:solidFill>
                <a:latin typeface="Gill Sans MT"/>
              </a:rPr>
              <a:t> </a:t>
            </a:r>
            <a:r>
              <a:rPr lang="en" sz="1600" b="0" u="sng" strike="noStrike" dirty="0">
                <a:solidFill>
                  <a:schemeClr val="hlink"/>
                </a:solidFill>
                <a:effectLst/>
                <a:uFillTx/>
                <a:latin typeface="Gill Sans MT"/>
                <a:hlinkClick r:id="rId2"/>
              </a:rPr>
              <a:t>info@lionweb.io</a:t>
            </a:r>
            <a:r>
              <a:rPr lang="en-NL" sz="1600" b="1" u="none" strike="noStrike" dirty="0">
                <a:solidFill>
                  <a:schemeClr val="hlink"/>
                </a:solidFill>
                <a:effectLst/>
                <a:uFillTx/>
                <a:latin typeface="Gill Sans MT"/>
              </a:rPr>
              <a:t>	</a:t>
            </a:r>
            <a:r>
              <a:rPr lang="en-US" sz="1600" b="1" u="none" strike="noStrike" dirty="0">
                <a:solidFill>
                  <a:schemeClr val="hlink"/>
                </a:solidFill>
                <a:effectLst/>
                <a:uFillTx/>
                <a:latin typeface="Gill Sans MT"/>
              </a:rPr>
              <a:t> </a:t>
            </a:r>
            <a:r>
              <a:rPr lang="en-GB" sz="1600" b="0" u="sng" strike="noStrike" dirty="0">
                <a:solidFill>
                  <a:schemeClr val="dk1"/>
                </a:solidFill>
                <a:effectLst/>
                <a:uFillTx/>
                <a:latin typeface="Gill Sans MT"/>
                <a:hlinkClick r:id="rId3"/>
              </a:rPr>
              <a:t>https://github.com/LionWeb-io</a:t>
            </a:r>
            <a:r>
              <a:rPr lang="en-NL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  <a:hlinkClick r:id="rId4"/>
              </a:rPr>
              <a:t>https://lionweb.io/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Slack to follow us, use, or implement LionWeb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:</a:t>
            </a:r>
            <a:endParaRPr lang="en-US" sz="1600" b="1" u="none" strike="noStrike" dirty="0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r>
              <a:rPr lang="en-US" sz="1600" dirty="0">
                <a:solidFill>
                  <a:srgbClr val="FFFFFF"/>
                </a:solidFill>
                <a:hlinkClick r:id="rId5"/>
              </a:rPr>
              <a:t>https://join.slack.com/t/lionweb/shared_invite/zt-2k1k5bsv7-EvC2IABIgSxWrqJNVOZ0HQ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9" name="Title 1"/>
          <p:cNvSpPr/>
          <p:nvPr/>
        </p:nvSpPr>
        <p:spPr>
          <a:xfrm>
            <a:off x="661320" y="4504942"/>
            <a:ext cx="1762560" cy="42480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GB" sz="2400" b="1" u="none" strike="noStrike" dirty="0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Contact</a:t>
            </a: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15"/>
          <p:cNvSpPr/>
          <p:nvPr/>
        </p:nvSpPr>
        <p:spPr>
          <a:xfrm>
            <a:off x="6619320" y="1584359"/>
            <a:ext cx="4932360" cy="2600182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288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Alex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Shatalin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JetBrains (MPS)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Niko Stotz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Federico Tomassetti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Strumenta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Markus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Voelter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Ulyana Tikhonova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Jos Warmer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 (Freon)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471" name="Picture 3"/>
          <p:cNvPicPr/>
          <p:nvPr/>
        </p:nvPicPr>
        <p:blipFill>
          <a:blip r:embed="rId6"/>
          <a:srcRect/>
          <a:stretch/>
        </p:blipFill>
        <p:spPr>
          <a:xfrm>
            <a:off x="9470520" y="4577662"/>
            <a:ext cx="1998360" cy="199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2" name="Graphic 6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N-symposium" id="{94E1F696-98EC-E04B-B037-872E36E4692A}" vid="{B5A99E9F-CF1D-E941-ACBC-B6A645F16B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10592</TotalTime>
  <Words>815</Words>
  <Application>Microsoft Office PowerPoint</Application>
  <PresentationFormat>Widescreen</PresentationFormat>
  <Paragraphs>241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Consolas</vt:lpstr>
      <vt:lpstr>Gill Sans MT</vt:lpstr>
      <vt:lpstr>Gilmer</vt:lpstr>
      <vt:lpstr>Gilmer Bold</vt:lpstr>
      <vt:lpstr>Wingdings</vt:lpstr>
      <vt:lpstr>Office Theme</vt:lpstr>
      <vt:lpstr>LionWeb: Status + Delta Protocol </vt:lpstr>
      <vt:lpstr>Status</vt:lpstr>
      <vt:lpstr>Mission</vt:lpstr>
      <vt:lpstr>Reference Architecture</vt:lpstr>
      <vt:lpstr>Talks</vt:lpstr>
      <vt:lpstr>Other talks about LionWeb @ LangDev 25</vt:lpstr>
      <vt:lpstr>Better documentation</vt:lpstr>
      <vt:lpstr>Better outreach</vt:lpstr>
      <vt:lpstr>Delta protocol</vt:lpstr>
      <vt:lpstr>Basic idea</vt:lpstr>
      <vt:lpstr>Message kinds</vt:lpstr>
      <vt:lpstr>All commands</vt:lpstr>
      <vt:lpstr>All queries</vt:lpstr>
      <vt:lpstr>Well documented</vt:lpstr>
      <vt:lpstr>Demo</vt:lpstr>
      <vt:lpstr>Languages (M2)</vt:lpstr>
      <vt:lpstr>Instances (M1)</vt:lpstr>
      <vt:lpstr>Team and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 Warmer</dc:creator>
  <cp:lastModifiedBy>MyWindowsUser</cp:lastModifiedBy>
  <cp:revision>47</cp:revision>
  <dcterms:created xsi:type="dcterms:W3CDTF">2024-10-07T11:56:45Z</dcterms:created>
  <dcterms:modified xsi:type="dcterms:W3CDTF">2025-10-31T22:19:26Z</dcterms:modified>
</cp:coreProperties>
</file>